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ppt" ContentType="application/vnd.ms-powerpoint"/>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502" r:id="rId3"/>
    <p:sldId id="379" r:id="rId4"/>
    <p:sldId id="485" r:id="rId5"/>
    <p:sldId id="488" r:id="rId6"/>
    <p:sldId id="489" r:id="rId7"/>
    <p:sldId id="491" r:id="rId8"/>
    <p:sldId id="492" r:id="rId9"/>
    <p:sldId id="493" r:id="rId10"/>
    <p:sldId id="497" r:id="rId11"/>
    <p:sldId id="494" r:id="rId12"/>
    <p:sldId id="495" r:id="rId13"/>
    <p:sldId id="496" r:id="rId14"/>
    <p:sldId id="498" r:id="rId15"/>
    <p:sldId id="499" r:id="rId16"/>
    <p:sldId id="500" r:id="rId17"/>
    <p:sldId id="501" r:id="rId18"/>
    <p:sldId id="481" r:id="rId19"/>
    <p:sldId id="477" r:id="rId20"/>
  </p:sldIdLst>
  <p:sldSz cx="12188825" cy="6858000"/>
  <p:notesSz cx="6858000" cy="9144000"/>
  <p:custShowLst>
    <p:custShow name="Demo Show" id="0">
      <p:sldLst>
        <p:sld r:id="rId2"/>
        <p:sld r:id="rId4"/>
      </p:sldLst>
    </p:custShow>
  </p:custShowLst>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ntro" id="{A06C5DAF-2AFB-46FC-8C75-5F05F4FD1CEE}">
          <p14:sldIdLst>
            <p14:sldId id="256"/>
            <p14:sldId id="379"/>
            <p14:sldId id="485"/>
            <p14:sldId id="488"/>
            <p14:sldId id="489"/>
            <p14:sldId id="491"/>
            <p14:sldId id="492"/>
            <p14:sldId id="493"/>
            <p14:sldId id="497"/>
            <p14:sldId id="494"/>
            <p14:sldId id="495"/>
            <p14:sldId id="496"/>
            <p14:sldId id="498"/>
            <p14:sldId id="499"/>
            <p14:sldId id="500"/>
            <p14:sldId id="501"/>
            <p14:sldId id="481"/>
            <p14:sldId id="477"/>
          </p14:sldIdLst>
        </p14:section>
      </p14:sectionLst>
    </p:ext>
    <p:ext uri="{EFAFB233-063F-42B5-8137-9DF3F51BA10A}">
      <p15:sldGuideLst xmlns:p15="http://schemas.microsoft.com/office/powerpoint/2012/main" xmlns="">
        <p15:guide id="1" orient="horz" pos="2160">
          <p15:clr>
            <a:srgbClr val="A4A3A4"/>
          </p15:clr>
        </p15:guide>
        <p15:guide id="2" orient="horz" pos="144">
          <p15:clr>
            <a:srgbClr val="A4A3A4"/>
          </p15:clr>
        </p15:guide>
        <p15:guide id="3" orient="horz" pos="528">
          <p15:clr>
            <a:srgbClr val="A4A3A4"/>
          </p15:clr>
        </p15:guide>
        <p15:guide id="4" orient="horz" pos="4128">
          <p15:clr>
            <a:srgbClr val="A4A3A4"/>
          </p15:clr>
        </p15:guide>
        <p15:guide id="5" orient="horz" pos="672">
          <p15:clr>
            <a:srgbClr val="A4A3A4"/>
          </p15:clr>
        </p15:guide>
        <p15:guide id="6" orient="horz" pos="3936">
          <p15:clr>
            <a:srgbClr val="A4A3A4"/>
          </p15:clr>
        </p15:guide>
        <p15:guide id="7" orient="horz" pos="864">
          <p15:clr>
            <a:srgbClr val="A4A3A4"/>
          </p15:clr>
        </p15:guide>
        <p15:guide id="8" orient="horz" pos="1440">
          <p15:clr>
            <a:srgbClr val="A4A3A4"/>
          </p15:clr>
        </p15:guide>
        <p15:guide id="9" pos="7102">
          <p15:clr>
            <a:srgbClr val="A4A3A4"/>
          </p15:clr>
        </p15:guide>
        <p15:guide id="10" pos="3839">
          <p15:clr>
            <a:srgbClr val="A4A3A4"/>
          </p15:clr>
        </p15:guide>
        <p15:guide id="11" pos="575">
          <p15:clr>
            <a:srgbClr val="A4A3A4"/>
          </p15:clr>
        </p15:guide>
        <p15:guide id="12" orient="horz" pos="13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836"/>
    <a:srgbClr val="FA064C"/>
    <a:srgbClr val="58002C"/>
    <a:srgbClr val="CC0066"/>
    <a:srgbClr val="990033"/>
    <a:srgbClr val="F6B566"/>
    <a:srgbClr val="68676C"/>
    <a:srgbClr val="F08400"/>
    <a:srgbClr val="EEEEEE"/>
    <a:srgbClr val="004D9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autoAdjust="0"/>
    <p:restoredTop sz="86400" autoAdjust="0"/>
  </p:normalViewPr>
  <p:slideViewPr>
    <p:cSldViewPr showGuides="1">
      <p:cViewPr varScale="1">
        <p:scale>
          <a:sx n="73" d="100"/>
          <a:sy n="73" d="100"/>
        </p:scale>
        <p:origin x="-834" y="-102"/>
      </p:cViewPr>
      <p:guideLst>
        <p:guide orient="horz" pos="2160"/>
        <p:guide orient="horz" pos="144"/>
        <p:guide orient="horz" pos="528"/>
        <p:guide orient="horz" pos="4128"/>
        <p:guide orient="horz" pos="672"/>
        <p:guide orient="horz" pos="3936"/>
        <p:guide orient="horz" pos="864"/>
        <p:guide orient="horz" pos="1440"/>
        <p:guide orient="horz" pos="1392"/>
        <p:guide pos="7102"/>
        <p:guide pos="3839"/>
        <p:guide pos="575"/>
      </p:guideLst>
    </p:cSldViewPr>
  </p:slideViewPr>
  <p:outlineViewPr>
    <p:cViewPr>
      <p:scale>
        <a:sx n="33" d="100"/>
        <a:sy n="33" d="100"/>
      </p:scale>
      <p:origin x="12" y="0"/>
    </p:cViewPr>
  </p:outlineViewPr>
  <p:notesTextViewPr>
    <p:cViewPr>
      <p:scale>
        <a:sx n="1" d="1"/>
        <a:sy n="1" d="1"/>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03D58B-B056-40E6-8A2F-FCF94A6873EC}" type="datetimeFigureOut">
              <a:rPr lang="en-US" smtClean="0"/>
              <a:pPr/>
              <a:t>2/10/2017</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74D3DD-E9BA-4E69-9CD3-E83FD82C80D4}" type="slidenum">
              <a:rPr lang="en-US" smtClean="0"/>
              <a:pPr/>
              <a:t>‹#›</a:t>
            </a:fld>
            <a:endParaRPr lang="en-US"/>
          </a:p>
        </p:txBody>
      </p:sp>
    </p:spTree>
    <p:extLst>
      <p:ext uri="{BB962C8B-B14F-4D97-AF65-F5344CB8AC3E}">
        <p14:creationId xmlns:p14="http://schemas.microsoft.com/office/powerpoint/2010/main" xmlns="" val="265012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8"/>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A903DA-C741-4D90-9F40-6171122295A5}" type="datetimeFigureOut">
              <a:rPr lang="en-US" smtClean="0"/>
              <a:pPr/>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C0CF9-D050-4D83-AC45-55A47AFF517A}" type="slidenum">
              <a:rPr lang="en-US" smtClean="0"/>
              <a:pPr/>
              <a:t>‹#›</a:t>
            </a:fld>
            <a:endParaRPr lang="en-US"/>
          </a:p>
        </p:txBody>
      </p:sp>
    </p:spTree>
    <p:extLst>
      <p:ext uri="{BB962C8B-B14F-4D97-AF65-F5344CB8AC3E}">
        <p14:creationId xmlns:p14="http://schemas.microsoft.com/office/powerpoint/2010/main" xmlns="" val="611908119"/>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9"/>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903DA-C741-4D90-9F40-6171122295A5}" type="datetimeFigureOut">
              <a:rPr lang="en-US" smtClean="0"/>
              <a:pPr/>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C0CF9-D050-4D83-AC45-55A47AFF517A}" type="slidenum">
              <a:rPr lang="en-US" smtClean="0"/>
              <a:pPr/>
              <a:t>‹#›</a:t>
            </a:fld>
            <a:endParaRPr lang="en-US"/>
          </a:p>
        </p:txBody>
      </p:sp>
    </p:spTree>
    <p:extLst>
      <p:ext uri="{BB962C8B-B14F-4D97-AF65-F5344CB8AC3E}">
        <p14:creationId xmlns:p14="http://schemas.microsoft.com/office/powerpoint/2010/main" xmlns="" val="3370157552"/>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1371601"/>
            <a:ext cx="10360501" cy="4902200"/>
          </a:xfrm>
        </p:spPr>
        <p:txBody>
          <a:bodyPr lIns="0" rIns="0">
            <a:normAutofit/>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18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itle 1"/>
          <p:cNvSpPr>
            <a:spLocks noGrp="1"/>
          </p:cNvSpPr>
          <p:nvPr>
            <p:ph type="title"/>
          </p:nvPr>
        </p:nvSpPr>
        <p:spPr>
          <a:xfrm>
            <a:off x="912575" y="270734"/>
            <a:ext cx="10361850" cy="508001"/>
          </a:xfrm>
        </p:spPr>
        <p:txBody>
          <a:bodyPr lIns="0" tIns="0" rIns="0" bIns="0">
            <a:noAutofit/>
          </a:bodyPr>
          <a:lstStyle>
            <a:lvl1pPr algn="l">
              <a:defRPr sz="2400">
                <a:solidFill>
                  <a:schemeClr val="tx1"/>
                </a:solidFill>
                <a:latin typeface="Franklin Gothic Medium" panose="020B0603020102020204" pitchFamily="34" charset="0"/>
              </a:defRPr>
            </a:lvl1pPr>
          </a:lstStyle>
          <a:p>
            <a:r>
              <a:rPr lang="en-US" dirty="0" smtClean="0"/>
              <a:t>Click to edit Master title style</a:t>
            </a:r>
            <a:endParaRPr lang="en-US" dirty="0"/>
          </a:p>
        </p:txBody>
      </p:sp>
      <p:cxnSp>
        <p:nvCxnSpPr>
          <p:cNvPr id="31" name="Straight Connector 30"/>
          <p:cNvCxnSpPr/>
          <p:nvPr userDrawn="1"/>
        </p:nvCxnSpPr>
        <p:spPr>
          <a:xfrm>
            <a:off x="912813" y="804134"/>
            <a:ext cx="1036161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6092826" y="773654"/>
            <a:ext cx="5181599"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914400" y="6553200"/>
            <a:ext cx="1036161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5" name="Slide Number Placeholder 5"/>
          <p:cNvSpPr txBox="1">
            <a:spLocks/>
          </p:cNvSpPr>
          <p:nvPr userDrawn="1"/>
        </p:nvSpPr>
        <p:spPr>
          <a:xfrm>
            <a:off x="914400" y="6629400"/>
            <a:ext cx="711015" cy="15240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tint val="75000"/>
                  </a:schemeClr>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44ADCF7-EA87-4924-9260-94EE11F1FB5C}" type="slidenum">
              <a:rPr lang="en-US" smtClean="0">
                <a:solidFill>
                  <a:schemeClr val="bg1">
                    <a:lumMod val="50000"/>
                  </a:schemeClr>
                </a:solidFill>
                <a:latin typeface="Franklin Gothic Book" panose="020B0503020102020204" pitchFamily="34" charset="0"/>
              </a:rPr>
              <a:pPr algn="l"/>
              <a:t>‹#›</a:t>
            </a:fld>
            <a:endParaRPr lang="en-US" dirty="0">
              <a:solidFill>
                <a:schemeClr val="bg1">
                  <a:lumMod val="50000"/>
                </a:schemeClr>
              </a:solidFill>
              <a:latin typeface="Franklin Gothic Book" panose="020B0503020102020204" pitchFamily="34" charset="0"/>
            </a:endParaRPr>
          </a:p>
        </p:txBody>
      </p:sp>
      <p:sp>
        <p:nvSpPr>
          <p:cNvPr id="35" name="Slide Number Placeholder 5"/>
          <p:cNvSpPr txBox="1">
            <a:spLocks/>
          </p:cNvSpPr>
          <p:nvPr userDrawn="1"/>
        </p:nvSpPr>
        <p:spPr>
          <a:xfrm>
            <a:off x="1669858" y="6629400"/>
            <a:ext cx="1605154" cy="15240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tint val="75000"/>
                  </a:schemeClr>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bg1">
                    <a:lumMod val="50000"/>
                  </a:schemeClr>
                </a:solidFill>
                <a:latin typeface="Franklin Gothic Book" panose="020B0503020102020204" pitchFamily="34" charset="0"/>
              </a:rPr>
              <a:t>Dennemeyer &amp;</a:t>
            </a:r>
            <a:r>
              <a:rPr lang="en-US" baseline="0" dirty="0" smtClean="0">
                <a:solidFill>
                  <a:schemeClr val="bg1">
                    <a:lumMod val="50000"/>
                  </a:schemeClr>
                </a:solidFill>
                <a:latin typeface="Franklin Gothic Book" panose="020B0503020102020204" pitchFamily="34" charset="0"/>
              </a:rPr>
              <a:t> Associates</a:t>
            </a:r>
            <a:endParaRPr lang="en-US" dirty="0">
              <a:solidFill>
                <a:schemeClr val="bg1">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xmlns="" val="192530343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2" name="Rectangle 1"/>
          <p:cNvSpPr/>
          <p:nvPr userDrawn="1"/>
        </p:nvSpPr>
        <p:spPr>
          <a:xfrm>
            <a:off x="-1" y="0"/>
            <a:ext cx="12188825" cy="34968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p:cNvSpPr>
            <a:spLocks noGrp="1"/>
          </p:cNvSpPr>
          <p:nvPr>
            <p:ph type="title"/>
          </p:nvPr>
        </p:nvSpPr>
        <p:spPr>
          <a:xfrm>
            <a:off x="914400" y="2827907"/>
            <a:ext cx="10361850" cy="508001"/>
          </a:xfrm>
        </p:spPr>
        <p:txBody>
          <a:bodyPr lIns="0" tIns="0" rIns="0" bIns="0">
            <a:noAutofit/>
          </a:bodyPr>
          <a:lstStyle>
            <a:lvl1pPr algn="l">
              <a:defRPr sz="3600">
                <a:solidFill>
                  <a:schemeClr val="tx1"/>
                </a:solidFill>
                <a:latin typeface="Franklin Gothic Medium" panose="020B0603020102020204" pitchFamily="34" charset="0"/>
              </a:defRPr>
            </a:lvl1pPr>
          </a:lstStyle>
          <a:p>
            <a:r>
              <a:rPr lang="en-US" dirty="0" smtClean="0"/>
              <a:t>Click to edit Master title style</a:t>
            </a:r>
            <a:endParaRPr lang="en-US" dirty="0"/>
          </a:p>
        </p:txBody>
      </p:sp>
      <p:cxnSp>
        <p:nvCxnSpPr>
          <p:cNvPr id="34" name="Straight Connector 33"/>
          <p:cNvCxnSpPr/>
          <p:nvPr userDrawn="1"/>
        </p:nvCxnSpPr>
        <p:spPr>
          <a:xfrm>
            <a:off x="914400" y="6553200"/>
            <a:ext cx="1036161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4" name="Content Placeholder 2"/>
          <p:cNvSpPr>
            <a:spLocks noGrp="1"/>
          </p:cNvSpPr>
          <p:nvPr>
            <p:ph idx="10"/>
          </p:nvPr>
        </p:nvSpPr>
        <p:spPr>
          <a:xfrm>
            <a:off x="914163" y="3657599"/>
            <a:ext cx="10360262" cy="2590801"/>
          </a:xfrm>
        </p:spPr>
        <p:txBody>
          <a:bodyPr lIns="0" rIns="0">
            <a:normAutofit/>
          </a:bodyPr>
          <a:lstStyle>
            <a:lvl1pPr>
              <a:defRPr sz="2400">
                <a:latin typeface="Franklin Gothic Book" panose="020B0503020102020204" pitchFamily="34" charset="0"/>
              </a:defRPr>
            </a:lvl1pPr>
            <a:lvl2pPr>
              <a:defRPr sz="2400">
                <a:latin typeface="Franklin Gothic Book" panose="020B0503020102020204" pitchFamily="34" charset="0"/>
              </a:defRPr>
            </a:lvl2pPr>
            <a:lvl3pPr>
              <a:defRPr sz="18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Slide Number Placeholder 5">
            <a:hlinkClick r:id="" action="ppaction://noaction"/>
          </p:cNvPr>
          <p:cNvSpPr txBox="1">
            <a:spLocks/>
          </p:cNvSpPr>
          <p:nvPr userDrawn="1"/>
        </p:nvSpPr>
        <p:spPr>
          <a:xfrm>
            <a:off x="9466263" y="6629400"/>
            <a:ext cx="502919" cy="15240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tint val="75000"/>
                  </a:schemeClr>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bg1">
                    <a:lumMod val="50000"/>
                  </a:schemeClr>
                </a:solidFill>
                <a:latin typeface="Franklin Gothic Book" panose="020B0503020102020204" pitchFamily="34" charset="0"/>
              </a:rPr>
              <a:t>Index</a:t>
            </a:r>
            <a:endParaRPr lang="en-US" dirty="0">
              <a:solidFill>
                <a:schemeClr val="bg1">
                  <a:lumMod val="50000"/>
                </a:schemeClr>
              </a:solidFill>
              <a:latin typeface="Franklin Gothic Book" panose="020B0503020102020204" pitchFamily="34" charset="0"/>
            </a:endParaRPr>
          </a:p>
        </p:txBody>
      </p:sp>
      <p:cxnSp>
        <p:nvCxnSpPr>
          <p:cNvPr id="32" name="Straight Connector 31"/>
          <p:cNvCxnSpPr/>
          <p:nvPr userDrawn="1"/>
        </p:nvCxnSpPr>
        <p:spPr>
          <a:xfrm>
            <a:off x="9946322" y="6629400"/>
            <a:ext cx="0" cy="15240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6" name="Slide Number Placeholder 5">
            <a:hlinkClick r:id="rId2" action="ppaction://hlinksldjump"/>
          </p:cNvPr>
          <p:cNvSpPr txBox="1">
            <a:spLocks/>
          </p:cNvSpPr>
          <p:nvPr userDrawn="1"/>
        </p:nvSpPr>
        <p:spPr>
          <a:xfrm>
            <a:off x="9904412" y="6629400"/>
            <a:ext cx="922020" cy="15240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tint val="75000"/>
                  </a:schemeClr>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chemeClr val="bg1">
                    <a:lumMod val="50000"/>
                  </a:schemeClr>
                </a:solidFill>
                <a:latin typeface="Franklin Gothic Book" panose="020B0503020102020204" pitchFamily="34" charset="0"/>
              </a:rPr>
              <a:t>Who we are</a:t>
            </a:r>
            <a:endParaRPr lang="en-US" dirty="0">
              <a:solidFill>
                <a:schemeClr val="bg1">
                  <a:lumMod val="50000"/>
                </a:schemeClr>
              </a:solidFill>
              <a:latin typeface="Franklin Gothic Book" panose="020B0503020102020204" pitchFamily="34" charset="0"/>
            </a:endParaRPr>
          </a:p>
        </p:txBody>
      </p:sp>
      <p:cxnSp>
        <p:nvCxnSpPr>
          <p:cNvPr id="42" name="Straight Connector 41"/>
          <p:cNvCxnSpPr/>
          <p:nvPr userDrawn="1"/>
        </p:nvCxnSpPr>
        <p:spPr>
          <a:xfrm>
            <a:off x="10784522" y="6629400"/>
            <a:ext cx="0" cy="15240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2" name="Slide Number Placeholder 5">
            <a:hlinkClick r:id="" action="ppaction://noaction"/>
          </p:cNvPr>
          <p:cNvSpPr txBox="1">
            <a:spLocks/>
          </p:cNvSpPr>
          <p:nvPr userDrawn="1"/>
        </p:nvSpPr>
        <p:spPr>
          <a:xfrm>
            <a:off x="10666412" y="6629400"/>
            <a:ext cx="609600" cy="15240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tint val="75000"/>
                  </a:schemeClr>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chemeClr val="bg1">
                    <a:lumMod val="50000"/>
                  </a:schemeClr>
                </a:solidFill>
                <a:latin typeface="Franklin Gothic Book" panose="020B0503020102020204" pitchFamily="34" charset="0"/>
              </a:rPr>
              <a:t>Contact</a:t>
            </a:r>
            <a:endParaRPr lang="en-US" dirty="0">
              <a:solidFill>
                <a:schemeClr val="bg1">
                  <a:lumMod val="50000"/>
                </a:schemeClr>
              </a:solidFill>
              <a:latin typeface="Franklin Gothic Book" panose="020B0503020102020204" pitchFamily="34" charset="0"/>
            </a:endParaRPr>
          </a:p>
        </p:txBody>
      </p:sp>
      <p:sp>
        <p:nvSpPr>
          <p:cNvPr id="56" name="Slide Number Placeholder 5"/>
          <p:cNvSpPr txBox="1">
            <a:spLocks/>
          </p:cNvSpPr>
          <p:nvPr userDrawn="1"/>
        </p:nvSpPr>
        <p:spPr>
          <a:xfrm>
            <a:off x="914400" y="6629400"/>
            <a:ext cx="711015" cy="15240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tint val="75000"/>
                  </a:schemeClr>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44ADCF7-EA87-4924-9260-94EE11F1FB5C}" type="slidenum">
              <a:rPr lang="en-US" smtClean="0">
                <a:solidFill>
                  <a:schemeClr val="bg1">
                    <a:lumMod val="50000"/>
                  </a:schemeClr>
                </a:solidFill>
                <a:latin typeface="Franklin Gothic Book" panose="020B0503020102020204" pitchFamily="34" charset="0"/>
              </a:rPr>
              <a:pPr algn="l"/>
              <a:t>‹#›</a:t>
            </a:fld>
            <a:endParaRPr lang="en-US" dirty="0">
              <a:solidFill>
                <a:schemeClr val="bg1">
                  <a:lumMod val="50000"/>
                </a:schemeClr>
              </a:solidFill>
              <a:latin typeface="Franklin Gothic Book" panose="020B0503020102020204" pitchFamily="34" charset="0"/>
            </a:endParaRPr>
          </a:p>
        </p:txBody>
      </p:sp>
      <p:sp>
        <p:nvSpPr>
          <p:cNvPr id="57" name="Slide Number Placeholder 5"/>
          <p:cNvSpPr txBox="1">
            <a:spLocks/>
          </p:cNvSpPr>
          <p:nvPr userDrawn="1"/>
        </p:nvSpPr>
        <p:spPr>
          <a:xfrm>
            <a:off x="1669858" y="6629400"/>
            <a:ext cx="1224154" cy="15240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tint val="75000"/>
                  </a:schemeClr>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bg1">
                    <a:lumMod val="50000"/>
                  </a:schemeClr>
                </a:solidFill>
                <a:latin typeface="Franklin Gothic Book" panose="020B0503020102020204" pitchFamily="34" charset="0"/>
              </a:rPr>
              <a:t>Dennemeyer Group</a:t>
            </a:r>
            <a:endParaRPr lang="en-US" dirty="0">
              <a:solidFill>
                <a:schemeClr val="bg1">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xmlns="" val="2374033224"/>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meline Layout">
    <p:bg>
      <p:bgPr>
        <a:solidFill>
          <a:srgbClr val="1D1D1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1"/>
            <a:ext cx="12188825" cy="490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Title 1"/>
          <p:cNvSpPr>
            <a:spLocks noGrp="1"/>
          </p:cNvSpPr>
          <p:nvPr>
            <p:ph type="title"/>
          </p:nvPr>
        </p:nvSpPr>
        <p:spPr>
          <a:xfrm>
            <a:off x="912575" y="270734"/>
            <a:ext cx="10361850" cy="508001"/>
          </a:xfrm>
        </p:spPr>
        <p:txBody>
          <a:bodyPr lIns="0" tIns="0" rIns="0" bIns="0">
            <a:noAutofit/>
          </a:bodyPr>
          <a:lstStyle>
            <a:lvl1pPr algn="l">
              <a:defRPr sz="2400">
                <a:solidFill>
                  <a:schemeClr val="bg1"/>
                </a:solidFill>
                <a:latin typeface="Franklin Gothic Medium" panose="020B0603020102020204" pitchFamily="34" charset="0"/>
              </a:defRPr>
            </a:lvl1pPr>
          </a:lstStyle>
          <a:p>
            <a:r>
              <a:rPr lang="en-US" dirty="0" smtClean="0"/>
              <a:t>Click to edit Master title style</a:t>
            </a:r>
            <a:endParaRPr lang="en-US" dirty="0"/>
          </a:p>
        </p:txBody>
      </p:sp>
      <p:cxnSp>
        <p:nvCxnSpPr>
          <p:cNvPr id="38" name="Straight Connector 37"/>
          <p:cNvCxnSpPr/>
          <p:nvPr userDrawn="1"/>
        </p:nvCxnSpPr>
        <p:spPr>
          <a:xfrm>
            <a:off x="912813" y="804134"/>
            <a:ext cx="103616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092826" y="773654"/>
            <a:ext cx="518159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914400" y="6553200"/>
            <a:ext cx="1036161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0" name="Slide Number Placeholder 5"/>
          <p:cNvSpPr txBox="1">
            <a:spLocks/>
          </p:cNvSpPr>
          <p:nvPr userDrawn="1"/>
        </p:nvSpPr>
        <p:spPr>
          <a:xfrm>
            <a:off x="914400" y="6629400"/>
            <a:ext cx="711015" cy="15240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tint val="75000"/>
                  </a:schemeClr>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44ADCF7-EA87-4924-9260-94EE11F1FB5C}" type="slidenum">
              <a:rPr lang="en-US" smtClean="0">
                <a:solidFill>
                  <a:schemeClr val="bg1">
                    <a:lumMod val="50000"/>
                  </a:schemeClr>
                </a:solidFill>
                <a:latin typeface="Franklin Gothic Book" panose="020B0503020102020204" pitchFamily="34" charset="0"/>
              </a:rPr>
              <a:pPr algn="l"/>
              <a:t>‹#›</a:t>
            </a:fld>
            <a:endParaRPr lang="en-US" dirty="0">
              <a:solidFill>
                <a:schemeClr val="bg1">
                  <a:lumMod val="50000"/>
                </a:schemeClr>
              </a:solidFill>
              <a:latin typeface="Franklin Gothic Book" panose="020B0503020102020204" pitchFamily="34" charset="0"/>
            </a:endParaRPr>
          </a:p>
        </p:txBody>
      </p:sp>
      <p:sp>
        <p:nvSpPr>
          <p:cNvPr id="27" name="Slide Number Placeholder 5"/>
          <p:cNvSpPr txBox="1">
            <a:spLocks/>
          </p:cNvSpPr>
          <p:nvPr userDrawn="1"/>
        </p:nvSpPr>
        <p:spPr>
          <a:xfrm>
            <a:off x="1669858" y="6629400"/>
            <a:ext cx="1605154" cy="15240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tint val="75000"/>
                  </a:schemeClr>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bg1">
                    <a:lumMod val="50000"/>
                  </a:schemeClr>
                </a:solidFill>
                <a:latin typeface="Franklin Gothic Book" panose="020B0503020102020204" pitchFamily="34" charset="0"/>
              </a:rPr>
              <a:t>Dennemeyer &amp;</a:t>
            </a:r>
            <a:r>
              <a:rPr lang="en-US" baseline="0" dirty="0" smtClean="0">
                <a:solidFill>
                  <a:schemeClr val="bg1">
                    <a:lumMod val="50000"/>
                  </a:schemeClr>
                </a:solidFill>
                <a:latin typeface="Franklin Gothic Book" panose="020B0503020102020204" pitchFamily="34" charset="0"/>
              </a:rPr>
              <a:t> Associates</a:t>
            </a:r>
            <a:endParaRPr lang="en-US" dirty="0">
              <a:solidFill>
                <a:schemeClr val="bg1">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xmlns="" val="424691390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3924" y="4648200"/>
            <a:ext cx="10360501" cy="1362075"/>
          </a:xfrm>
        </p:spPr>
        <p:txBody>
          <a:bodyPr lIns="0" tIns="0" rIns="0" bIns="0" anchor="b">
            <a:normAutofit/>
          </a:bodyPr>
          <a:lstStyle>
            <a:lvl1pPr algn="l">
              <a:defRPr sz="6000" b="0" cap="none">
                <a:latin typeface="Franklin Gothic Medium" panose="020B06030201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402779130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9"/>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8"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8"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A903DA-C741-4D90-9F40-6171122295A5}" type="datetimeFigureOut">
              <a:rPr lang="en-US" smtClean="0"/>
              <a:pPr/>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4C0CF9-D050-4D83-AC45-55A47AFF517A}" type="slidenum">
              <a:rPr lang="en-US" smtClean="0"/>
              <a:pPr/>
              <a:t>‹#›</a:t>
            </a:fld>
            <a:endParaRPr lang="en-US"/>
          </a:p>
        </p:txBody>
      </p:sp>
    </p:spTree>
    <p:extLst>
      <p:ext uri="{BB962C8B-B14F-4D97-AF65-F5344CB8AC3E}">
        <p14:creationId xmlns:p14="http://schemas.microsoft.com/office/powerpoint/2010/main" xmlns="" val="1583594886"/>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A903DA-C741-4D90-9F40-6171122295A5}" type="datetimeFigureOut">
              <a:rPr lang="en-US" smtClean="0"/>
              <a:pPr/>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4C0CF9-D050-4D83-AC45-55A47AFF517A}" type="slidenum">
              <a:rPr lang="en-US" smtClean="0"/>
              <a:pPr/>
              <a:t>‹#›</a:t>
            </a:fld>
            <a:endParaRPr lang="en-US"/>
          </a:p>
        </p:txBody>
      </p:sp>
    </p:spTree>
    <p:extLst>
      <p:ext uri="{BB962C8B-B14F-4D97-AF65-F5344CB8AC3E}">
        <p14:creationId xmlns:p14="http://schemas.microsoft.com/office/powerpoint/2010/main" xmlns="" val="2757454212"/>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903DA-C741-4D90-9F40-6171122295A5}" type="datetimeFigureOut">
              <a:rPr lang="en-US" smtClean="0"/>
              <a:pPr/>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4C0CF9-D050-4D83-AC45-55A47AFF517A}" type="slidenum">
              <a:rPr lang="en-US" smtClean="0"/>
              <a:pPr/>
              <a:t>‹#›</a:t>
            </a:fld>
            <a:endParaRPr lang="en-US"/>
          </a:p>
        </p:txBody>
      </p:sp>
    </p:spTree>
    <p:extLst>
      <p:ext uri="{BB962C8B-B14F-4D97-AF65-F5344CB8AC3E}">
        <p14:creationId xmlns:p14="http://schemas.microsoft.com/office/powerpoint/2010/main" xmlns="" val="2471710700"/>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6"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3"/>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6" y="1435103"/>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903DA-C741-4D90-9F40-6171122295A5}" type="datetimeFigureOut">
              <a:rPr lang="en-US" smtClean="0"/>
              <a:pPr/>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C0CF9-D050-4D83-AC45-55A47AFF517A}" type="slidenum">
              <a:rPr lang="en-US" smtClean="0"/>
              <a:pPr/>
              <a:t>‹#›</a:t>
            </a:fld>
            <a:endParaRPr lang="en-US"/>
          </a:p>
        </p:txBody>
      </p:sp>
    </p:spTree>
    <p:extLst>
      <p:ext uri="{BB962C8B-B14F-4D97-AF65-F5344CB8AC3E}">
        <p14:creationId xmlns:p14="http://schemas.microsoft.com/office/powerpoint/2010/main" xmlns="" val="4207713044"/>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2"/>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D3A903DA-C741-4D90-9F40-6171122295A5}" type="datetimeFigureOut">
              <a:rPr lang="en-US" smtClean="0"/>
              <a:pPr/>
              <a:t>2/10/2017</a:t>
            </a:fld>
            <a:endParaRPr lang="en-US"/>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2"/>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2F4C0CF9-D050-4D83-AC45-55A47AFF517A}" type="slidenum">
              <a:rPr lang="en-US" smtClean="0"/>
              <a:pPr/>
              <a:t>‹#›</a:t>
            </a:fld>
            <a:endParaRPr lang="en-US"/>
          </a:p>
        </p:txBody>
      </p:sp>
    </p:spTree>
    <p:extLst>
      <p:ext uri="{BB962C8B-B14F-4D97-AF65-F5344CB8AC3E}">
        <p14:creationId xmlns:p14="http://schemas.microsoft.com/office/powerpoint/2010/main" xmlns="" val="2599250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3" r:id="rId6"/>
    <p:sldLayoutId id="2147483654" r:id="rId7"/>
    <p:sldLayoutId id="2147483655" r:id="rId8"/>
    <p:sldLayoutId id="2147483656" r:id="rId9"/>
    <p:sldLayoutId id="2147483657" r:id="rId10"/>
  </p:sldLayoutIdLst>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PowerPoint_97-2003_Presentation1.ppt"/></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emf"/><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851" y="0"/>
            <a:ext cx="12179122" cy="385243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79412" y="4689897"/>
            <a:ext cx="4800599" cy="1231106"/>
          </a:xfrm>
          <a:prstGeom prst="rect">
            <a:avLst/>
          </a:prstGeom>
          <a:noFill/>
        </p:spPr>
        <p:txBody>
          <a:bodyPr wrap="square" lIns="0" tIns="0" rIns="0" bIns="0" rtlCol="0">
            <a:spAutoFit/>
          </a:bodyPr>
          <a:lstStyle/>
          <a:p>
            <a:pPr algn="r"/>
            <a:r>
              <a:rPr lang="en-US" sz="1600" b="1" dirty="0" smtClean="0">
                <a:latin typeface="Franklin Gothic Book" panose="020B0503020102020204" pitchFamily="34" charset="0"/>
              </a:rPr>
              <a:t>Adriana Butu</a:t>
            </a:r>
          </a:p>
          <a:p>
            <a:pPr algn="r"/>
            <a:r>
              <a:rPr lang="en-US" sz="1600" dirty="0" smtClean="0">
                <a:latin typeface="Franklin Gothic Book" panose="020B0503020102020204" pitchFamily="34" charset="0"/>
              </a:rPr>
              <a:t>Head of Trademark and Recordal Departments</a:t>
            </a:r>
          </a:p>
          <a:p>
            <a:pPr algn="r"/>
            <a:endParaRPr lang="en-US" sz="1600" dirty="0" smtClean="0">
              <a:latin typeface="Franklin Gothic Book" panose="020B0503020102020204" pitchFamily="34" charset="0"/>
            </a:endParaRPr>
          </a:p>
          <a:p>
            <a:pPr algn="r"/>
            <a:r>
              <a:rPr lang="en-US" sz="1600" b="1" dirty="0" smtClean="0">
                <a:latin typeface="Franklin Gothic Book" panose="020B0503020102020204" pitchFamily="34" charset="0"/>
              </a:rPr>
              <a:t>Dennemeyer &amp; Associates, Dubai U.A.E.</a:t>
            </a:r>
          </a:p>
          <a:p>
            <a:pPr algn="r"/>
            <a:r>
              <a:rPr lang="en-US" sz="1600" dirty="0" smtClean="0">
                <a:latin typeface="Franklin Gothic Book" panose="020B0503020102020204" pitchFamily="34" charset="0"/>
              </a:rPr>
              <a:t>abutu@dennemeyer-law.com</a:t>
            </a:r>
          </a:p>
        </p:txBody>
      </p:sp>
      <p:sp>
        <p:nvSpPr>
          <p:cNvPr id="6" name="TextBox 5"/>
          <p:cNvSpPr txBox="1"/>
          <p:nvPr/>
        </p:nvSpPr>
        <p:spPr>
          <a:xfrm>
            <a:off x="5713412" y="4689897"/>
            <a:ext cx="5867400" cy="923330"/>
          </a:xfrm>
          <a:prstGeom prst="rect">
            <a:avLst/>
          </a:prstGeom>
          <a:noFill/>
        </p:spPr>
        <p:txBody>
          <a:bodyPr wrap="square" lIns="0" tIns="0" rIns="0" bIns="0" rtlCol="0">
            <a:spAutoFit/>
          </a:bodyPr>
          <a:lstStyle/>
          <a:p>
            <a:r>
              <a:rPr lang="en-GB" sz="1600" b="1" dirty="0" smtClean="0">
                <a:latin typeface="Franklin Gothic Book" panose="020B0503020102020204" pitchFamily="34" charset="0"/>
              </a:rPr>
              <a:t>Embracing Innovation – GCC Countries' Approach for Economic Sustainability in the Region</a:t>
            </a:r>
            <a:endParaRPr lang="en-US" sz="1600" dirty="0" smtClean="0">
              <a:latin typeface="Franklin Gothic Book" panose="020B0503020102020204" pitchFamily="34" charset="0"/>
            </a:endParaRPr>
          </a:p>
          <a:p>
            <a:endParaRPr lang="en-US" sz="1400" dirty="0">
              <a:latin typeface="Franklin Gothic Book" panose="020B0503020102020204" pitchFamily="34" charset="0"/>
            </a:endParaRPr>
          </a:p>
          <a:p>
            <a:endParaRPr lang="en-US" sz="1400" dirty="0" smtClean="0">
              <a:latin typeface="Franklin Gothic Book" panose="020B0503020102020204" pitchFamily="34" charset="0"/>
            </a:endParaRPr>
          </a:p>
        </p:txBody>
      </p:sp>
      <p:cxnSp>
        <p:nvCxnSpPr>
          <p:cNvPr id="4" name="Straight Connector 3"/>
          <p:cNvCxnSpPr/>
          <p:nvPr/>
        </p:nvCxnSpPr>
        <p:spPr>
          <a:xfrm>
            <a:off x="5332412" y="4648200"/>
            <a:ext cx="0" cy="15585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noChangeAspect="1"/>
          </p:cNvGraphicFramePr>
          <p:nvPr/>
        </p:nvGraphicFramePr>
        <p:xfrm>
          <a:off x="0" y="0"/>
          <a:ext cx="12188825" cy="6801224"/>
        </p:xfrm>
        <a:graphic>
          <a:graphicData uri="http://schemas.openxmlformats.org/presentationml/2006/ole">
            <p:oleObj spid="_x0000_s1026" name="Presentation" r:id="rId4" imgW="4570340" imgH="3427555" progId="PowerPoint.Show.8">
              <p:embed/>
            </p:oleObj>
          </a:graphicData>
        </a:graphic>
      </p:graphicFrame>
    </p:spTree>
    <p:extLst>
      <p:ext uri="{BB962C8B-B14F-4D97-AF65-F5344CB8AC3E}">
        <p14:creationId xmlns:p14="http://schemas.microsoft.com/office/powerpoint/2010/main" xmlns="" val="67985033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2575" y="1066800"/>
            <a:ext cx="10361850" cy="5207001"/>
          </a:xfrm>
        </p:spPr>
        <p:txBody>
          <a:bodyPr>
            <a:normAutofit fontScale="25000" lnSpcReduction="20000"/>
          </a:bodyPr>
          <a:lstStyle/>
          <a:p>
            <a:pPr marL="0" indent="0">
              <a:buNone/>
            </a:pPr>
            <a:r>
              <a:rPr lang="en-US" sz="9600" b="1" u="sng" dirty="0" smtClean="0">
                <a:solidFill>
                  <a:srgbClr val="009836"/>
                </a:solidFill>
                <a:latin typeface="Franklin Gothic Book" panose="020B0503020102020204" pitchFamily="34" charset="0"/>
              </a:rPr>
              <a:t>Saudi </a:t>
            </a:r>
            <a:r>
              <a:rPr lang="en-US" sz="9600" b="1" u="sng" dirty="0" smtClean="0">
                <a:solidFill>
                  <a:schemeClr val="bg1"/>
                </a:solidFill>
                <a:latin typeface="Franklin Gothic Book" panose="020B0503020102020204" pitchFamily="34" charset="0"/>
              </a:rPr>
              <a:t>Arabia</a:t>
            </a:r>
          </a:p>
          <a:p>
            <a:pPr marL="0" indent="0">
              <a:lnSpc>
                <a:spcPct val="120000"/>
              </a:lnSpc>
              <a:buNone/>
            </a:pPr>
            <a:r>
              <a:rPr lang="en-GB" sz="9600" dirty="0">
                <a:solidFill>
                  <a:schemeClr val="bg1"/>
                </a:solidFill>
                <a:latin typeface="Franklin Gothic Book" panose="020B0503020102020204" pitchFamily="34" charset="0"/>
              </a:rPr>
              <a:t>The Kingdom ranked </a:t>
            </a:r>
            <a:r>
              <a:rPr lang="en-GB" sz="9600" dirty="0" smtClean="0">
                <a:solidFill>
                  <a:schemeClr val="bg1"/>
                </a:solidFill>
                <a:latin typeface="Franklin Gothic Book" panose="020B0503020102020204" pitchFamily="34" charset="0"/>
              </a:rPr>
              <a:t>3</a:t>
            </a:r>
            <a:r>
              <a:rPr lang="en-GB" sz="9600" baseline="30000" dirty="0" smtClean="0">
                <a:solidFill>
                  <a:schemeClr val="bg1"/>
                </a:solidFill>
                <a:latin typeface="Franklin Gothic Book" panose="020B0503020102020204" pitchFamily="34" charset="0"/>
              </a:rPr>
              <a:t>rd</a:t>
            </a:r>
            <a:r>
              <a:rPr lang="en-GB" sz="9600" dirty="0" smtClean="0">
                <a:solidFill>
                  <a:schemeClr val="bg1"/>
                </a:solidFill>
                <a:latin typeface="Franklin Gothic Book" panose="020B0503020102020204" pitchFamily="34" charset="0"/>
              </a:rPr>
              <a:t> in the innovation </a:t>
            </a:r>
            <a:r>
              <a:rPr lang="en-GB" sz="9600" dirty="0">
                <a:solidFill>
                  <a:schemeClr val="bg1"/>
                </a:solidFill>
                <a:latin typeface="Franklin Gothic Book" panose="020B0503020102020204" pitchFamily="34" charset="0"/>
              </a:rPr>
              <a:t>index </a:t>
            </a:r>
            <a:r>
              <a:rPr lang="en-GB" sz="9600" dirty="0" smtClean="0">
                <a:solidFill>
                  <a:schemeClr val="bg1"/>
                </a:solidFill>
                <a:latin typeface="Franklin Gothic Book" panose="020B0503020102020204" pitchFamily="34" charset="0"/>
              </a:rPr>
              <a:t>in </a:t>
            </a:r>
          </a:p>
          <a:p>
            <a:pPr marL="0" indent="0">
              <a:lnSpc>
                <a:spcPct val="120000"/>
              </a:lnSpc>
              <a:buNone/>
            </a:pPr>
            <a:r>
              <a:rPr lang="en-GB" sz="9600" dirty="0" smtClean="0">
                <a:solidFill>
                  <a:schemeClr val="bg1"/>
                </a:solidFill>
                <a:latin typeface="Franklin Gothic Book" panose="020B0503020102020204" pitchFamily="34" charset="0"/>
              </a:rPr>
              <a:t>2015, with 763 inventions </a:t>
            </a:r>
            <a:r>
              <a:rPr lang="en-GB" sz="9600" dirty="0">
                <a:solidFill>
                  <a:schemeClr val="bg1"/>
                </a:solidFill>
                <a:latin typeface="Franklin Gothic Book" panose="020B0503020102020204" pitchFamily="34" charset="0"/>
              </a:rPr>
              <a:t>and 869 industrial </a:t>
            </a:r>
            <a:r>
              <a:rPr lang="en-GB" sz="9600" dirty="0" smtClean="0">
                <a:solidFill>
                  <a:schemeClr val="bg1"/>
                </a:solidFill>
                <a:latin typeface="Franklin Gothic Book" panose="020B0503020102020204" pitchFamily="34" charset="0"/>
              </a:rPr>
              <a:t>designs.</a:t>
            </a:r>
          </a:p>
          <a:p>
            <a:pPr marL="0" indent="0">
              <a:lnSpc>
                <a:spcPct val="120000"/>
              </a:lnSpc>
              <a:buNone/>
            </a:pPr>
            <a:endParaRPr lang="en-GB" sz="9600" dirty="0" smtClean="0">
              <a:solidFill>
                <a:schemeClr val="bg1"/>
              </a:solidFill>
              <a:latin typeface="Franklin Gothic Book" panose="020B0503020102020204" pitchFamily="34" charset="0"/>
            </a:endParaRPr>
          </a:p>
          <a:p>
            <a:pPr marL="0" indent="0">
              <a:lnSpc>
                <a:spcPct val="120000"/>
              </a:lnSpc>
              <a:buNone/>
            </a:pPr>
            <a:endParaRPr lang="en-GB" sz="9600" dirty="0" smtClean="0">
              <a:solidFill>
                <a:schemeClr val="bg1"/>
              </a:solidFill>
              <a:latin typeface="Franklin Gothic Book" panose="020B0503020102020204" pitchFamily="34" charset="0"/>
            </a:endParaRPr>
          </a:p>
          <a:p>
            <a:pPr marL="0" indent="0" algn="just">
              <a:lnSpc>
                <a:spcPct val="120000"/>
              </a:lnSpc>
              <a:buNone/>
            </a:pPr>
            <a:r>
              <a:rPr lang="en-GB" sz="9600" dirty="0">
                <a:solidFill>
                  <a:schemeClr val="bg1"/>
                </a:solidFill>
                <a:latin typeface="Franklin Gothic Book" panose="020B0503020102020204" pitchFamily="34" charset="0"/>
              </a:rPr>
              <a:t>I</a:t>
            </a:r>
            <a:r>
              <a:rPr lang="en-GB" sz="9600" dirty="0" smtClean="0">
                <a:solidFill>
                  <a:schemeClr val="bg1"/>
                </a:solidFill>
                <a:latin typeface="Franklin Gothic Book" panose="020B0503020102020204" pitchFamily="34" charset="0"/>
              </a:rPr>
              <a:t>ts biggest scientific organization, </a:t>
            </a:r>
            <a:r>
              <a:rPr lang="en-US" sz="9600" dirty="0" smtClean="0">
                <a:solidFill>
                  <a:schemeClr val="bg1"/>
                </a:solidFill>
                <a:latin typeface="Franklin Gothic Book" panose="020B0503020102020204" pitchFamily="34" charset="0"/>
              </a:rPr>
              <a:t>responsible </a:t>
            </a:r>
            <a:r>
              <a:rPr lang="en-US" sz="9600" dirty="0">
                <a:solidFill>
                  <a:schemeClr val="bg1"/>
                </a:solidFill>
                <a:latin typeface="Franklin Gothic Book" panose="020B0503020102020204" pitchFamily="34" charset="0"/>
              </a:rPr>
              <a:t>for </a:t>
            </a:r>
            <a:r>
              <a:rPr lang="en-US" sz="9600" dirty="0" smtClean="0">
                <a:solidFill>
                  <a:schemeClr val="bg1"/>
                </a:solidFill>
                <a:latin typeface="Franklin Gothic Book" panose="020B0503020102020204" pitchFamily="34" charset="0"/>
              </a:rPr>
              <a:t>promoting science and technology, </a:t>
            </a:r>
            <a:r>
              <a:rPr lang="en-US" sz="9600" b="1" dirty="0">
                <a:solidFill>
                  <a:srgbClr val="009836"/>
                </a:solidFill>
                <a:latin typeface="Franklin Gothic Book" panose="020B0503020102020204" pitchFamily="34" charset="0"/>
              </a:rPr>
              <a:t>King </a:t>
            </a:r>
            <a:r>
              <a:rPr lang="en-US" sz="9600" b="1" dirty="0" err="1">
                <a:solidFill>
                  <a:srgbClr val="009836"/>
                </a:solidFill>
                <a:latin typeface="Franklin Gothic Book" panose="020B0503020102020204" pitchFamily="34" charset="0"/>
              </a:rPr>
              <a:t>Abdulaziz</a:t>
            </a:r>
            <a:r>
              <a:rPr lang="en-US" sz="9600" b="1" dirty="0">
                <a:solidFill>
                  <a:srgbClr val="009836"/>
                </a:solidFill>
                <a:latin typeface="Franklin Gothic Book" panose="020B0503020102020204" pitchFamily="34" charset="0"/>
              </a:rPr>
              <a:t> City for Science and Technology (</a:t>
            </a:r>
            <a:r>
              <a:rPr lang="en-US" sz="9600" b="1" dirty="0" smtClean="0">
                <a:solidFill>
                  <a:srgbClr val="009836"/>
                </a:solidFill>
                <a:latin typeface="Franklin Gothic Book" panose="020B0503020102020204" pitchFamily="34" charset="0"/>
              </a:rPr>
              <a:t>KACST) </a:t>
            </a:r>
            <a:r>
              <a:rPr lang="en-US" sz="9600" dirty="0" smtClean="0">
                <a:solidFill>
                  <a:schemeClr val="bg1"/>
                </a:solidFill>
                <a:latin typeface="Franklin Gothic Book" panose="020B0503020102020204" pitchFamily="34" charset="0"/>
              </a:rPr>
              <a:t>was founded 1977.</a:t>
            </a:r>
          </a:p>
          <a:p>
            <a:pPr algn="just">
              <a:lnSpc>
                <a:spcPct val="120000"/>
              </a:lnSpc>
            </a:pPr>
            <a:r>
              <a:rPr lang="en-US" sz="9600" dirty="0" smtClean="0">
                <a:solidFill>
                  <a:schemeClr val="bg1"/>
                </a:solidFill>
                <a:latin typeface="Franklin Gothic Book" panose="020B0503020102020204" pitchFamily="34" charset="0"/>
              </a:rPr>
              <a:t>The </a:t>
            </a:r>
            <a:r>
              <a:rPr lang="en-US" sz="9600" dirty="0">
                <a:solidFill>
                  <a:schemeClr val="bg1"/>
                </a:solidFill>
                <a:latin typeface="Franklin Gothic Book" panose="020B0503020102020204" pitchFamily="34" charset="0"/>
              </a:rPr>
              <a:t>research complex is divided into </a:t>
            </a:r>
            <a:r>
              <a:rPr lang="en-US" sz="9600" dirty="0" smtClean="0">
                <a:solidFill>
                  <a:schemeClr val="bg1"/>
                </a:solidFill>
                <a:latin typeface="Franklin Gothic Book" panose="020B0503020102020204" pitchFamily="34" charset="0"/>
              </a:rPr>
              <a:t>7 research institutes: </a:t>
            </a:r>
            <a:r>
              <a:rPr lang="en-US" sz="9600" u="sng" dirty="0" smtClean="0">
                <a:solidFill>
                  <a:schemeClr val="bg1"/>
                </a:solidFill>
                <a:latin typeface="Franklin Gothic Book" panose="020B0503020102020204" pitchFamily="34" charset="0"/>
              </a:rPr>
              <a:t>Atomic </a:t>
            </a:r>
            <a:r>
              <a:rPr lang="en-US" sz="9600" u="sng" dirty="0">
                <a:solidFill>
                  <a:schemeClr val="bg1"/>
                </a:solidFill>
                <a:latin typeface="Franklin Gothic Book" panose="020B0503020102020204" pitchFamily="34" charset="0"/>
              </a:rPr>
              <a:t>Energy Research </a:t>
            </a:r>
            <a:r>
              <a:rPr lang="en-US" sz="9600" u="sng" dirty="0" smtClean="0">
                <a:solidFill>
                  <a:schemeClr val="bg1"/>
                </a:solidFill>
                <a:latin typeface="Franklin Gothic Book" panose="020B0503020102020204" pitchFamily="34" charset="0"/>
              </a:rPr>
              <a:t>Institute</a:t>
            </a:r>
            <a:r>
              <a:rPr lang="en-US" sz="9600" dirty="0" smtClean="0">
                <a:solidFill>
                  <a:schemeClr val="bg1"/>
                </a:solidFill>
                <a:latin typeface="Franklin Gothic Book" panose="020B0503020102020204" pitchFamily="34" charset="0"/>
              </a:rPr>
              <a:t>, </a:t>
            </a:r>
            <a:r>
              <a:rPr lang="en-US" sz="9600" u="sng" dirty="0" smtClean="0">
                <a:solidFill>
                  <a:schemeClr val="bg1"/>
                </a:solidFill>
                <a:latin typeface="Franklin Gothic Book" panose="020B0503020102020204" pitchFamily="34" charset="0"/>
              </a:rPr>
              <a:t>Computer </a:t>
            </a:r>
            <a:r>
              <a:rPr lang="en-US" sz="9600" u="sng" dirty="0">
                <a:solidFill>
                  <a:schemeClr val="bg1"/>
                </a:solidFill>
                <a:latin typeface="Franklin Gothic Book" panose="020B0503020102020204" pitchFamily="34" charset="0"/>
              </a:rPr>
              <a:t>and Electronics Research </a:t>
            </a:r>
            <a:r>
              <a:rPr lang="en-US" sz="9600" u="sng" dirty="0" smtClean="0">
                <a:solidFill>
                  <a:schemeClr val="bg1"/>
                </a:solidFill>
                <a:latin typeface="Franklin Gothic Book" panose="020B0503020102020204" pitchFamily="34" charset="0"/>
              </a:rPr>
              <a:t>Institute</a:t>
            </a:r>
            <a:r>
              <a:rPr lang="en-US" sz="9600" dirty="0" smtClean="0">
                <a:solidFill>
                  <a:schemeClr val="bg1"/>
                </a:solidFill>
                <a:latin typeface="Franklin Gothic Book" panose="020B0503020102020204" pitchFamily="34" charset="0"/>
              </a:rPr>
              <a:t>, </a:t>
            </a:r>
            <a:r>
              <a:rPr lang="en-US" sz="9600" u="sng" dirty="0" smtClean="0">
                <a:solidFill>
                  <a:schemeClr val="bg1"/>
                </a:solidFill>
                <a:latin typeface="Franklin Gothic Book" panose="020B0503020102020204" pitchFamily="34" charset="0"/>
              </a:rPr>
              <a:t>Petroleum </a:t>
            </a:r>
            <a:r>
              <a:rPr lang="en-US" sz="9600" u="sng" dirty="0">
                <a:solidFill>
                  <a:schemeClr val="bg1"/>
                </a:solidFill>
                <a:latin typeface="Franklin Gothic Book" panose="020B0503020102020204" pitchFamily="34" charset="0"/>
              </a:rPr>
              <a:t>and Petrochemical </a:t>
            </a:r>
            <a:r>
              <a:rPr lang="en-US" sz="9600" u="sng" dirty="0" smtClean="0">
                <a:solidFill>
                  <a:schemeClr val="bg1"/>
                </a:solidFill>
                <a:latin typeface="Franklin Gothic Book" panose="020B0503020102020204" pitchFamily="34" charset="0"/>
              </a:rPr>
              <a:t>Institute</a:t>
            </a:r>
            <a:r>
              <a:rPr lang="en-US" sz="9600" dirty="0" smtClean="0">
                <a:solidFill>
                  <a:schemeClr val="bg1"/>
                </a:solidFill>
                <a:latin typeface="Franklin Gothic Book" panose="020B0503020102020204" pitchFamily="34" charset="0"/>
              </a:rPr>
              <a:t>, </a:t>
            </a:r>
            <a:r>
              <a:rPr lang="en-US" sz="9600" u="sng" dirty="0" smtClean="0">
                <a:solidFill>
                  <a:schemeClr val="bg1"/>
                </a:solidFill>
                <a:latin typeface="Franklin Gothic Book" panose="020B0503020102020204" pitchFamily="34" charset="0"/>
              </a:rPr>
              <a:t>Energy </a:t>
            </a:r>
            <a:r>
              <a:rPr lang="en-US" sz="9600" u="sng" dirty="0">
                <a:solidFill>
                  <a:schemeClr val="bg1"/>
                </a:solidFill>
                <a:latin typeface="Franklin Gothic Book" panose="020B0503020102020204" pitchFamily="34" charset="0"/>
              </a:rPr>
              <a:t>Research </a:t>
            </a:r>
            <a:r>
              <a:rPr lang="en-US" sz="9600" u="sng" dirty="0" smtClean="0">
                <a:solidFill>
                  <a:schemeClr val="bg1"/>
                </a:solidFill>
                <a:latin typeface="Franklin Gothic Book" panose="020B0503020102020204" pitchFamily="34" charset="0"/>
              </a:rPr>
              <a:t>Institute</a:t>
            </a:r>
            <a:r>
              <a:rPr lang="en-US" sz="9600" dirty="0" smtClean="0">
                <a:solidFill>
                  <a:schemeClr val="bg1"/>
                </a:solidFill>
                <a:latin typeface="Franklin Gothic Book" panose="020B0503020102020204" pitchFamily="34" charset="0"/>
              </a:rPr>
              <a:t>, </a:t>
            </a:r>
            <a:r>
              <a:rPr lang="en-US" sz="9600" u="sng" dirty="0" smtClean="0">
                <a:solidFill>
                  <a:schemeClr val="bg1"/>
                </a:solidFill>
                <a:latin typeface="Franklin Gothic Book" panose="020B0503020102020204" pitchFamily="34" charset="0"/>
              </a:rPr>
              <a:t>Resource </a:t>
            </a:r>
            <a:r>
              <a:rPr lang="en-US" sz="9600" u="sng" dirty="0">
                <a:solidFill>
                  <a:schemeClr val="bg1"/>
                </a:solidFill>
                <a:latin typeface="Franklin Gothic Book" panose="020B0503020102020204" pitchFamily="34" charset="0"/>
              </a:rPr>
              <a:t>and Development </a:t>
            </a:r>
            <a:r>
              <a:rPr lang="en-US" sz="9600" u="sng" dirty="0" smtClean="0">
                <a:solidFill>
                  <a:schemeClr val="bg1"/>
                </a:solidFill>
                <a:latin typeface="Franklin Gothic Book" panose="020B0503020102020204" pitchFamily="34" charset="0"/>
              </a:rPr>
              <a:t>Institute</a:t>
            </a:r>
            <a:r>
              <a:rPr lang="en-US" sz="9600" dirty="0" smtClean="0">
                <a:solidFill>
                  <a:schemeClr val="bg1"/>
                </a:solidFill>
                <a:latin typeface="Franklin Gothic Book" panose="020B0503020102020204" pitchFamily="34" charset="0"/>
              </a:rPr>
              <a:t>, </a:t>
            </a:r>
            <a:r>
              <a:rPr lang="en-US" sz="9600" u="sng" dirty="0" smtClean="0">
                <a:solidFill>
                  <a:schemeClr val="bg1"/>
                </a:solidFill>
                <a:latin typeface="Franklin Gothic Book" panose="020B0503020102020204" pitchFamily="34" charset="0"/>
              </a:rPr>
              <a:t>Astronomy </a:t>
            </a:r>
            <a:r>
              <a:rPr lang="en-US" sz="9600" u="sng" dirty="0">
                <a:solidFill>
                  <a:schemeClr val="bg1"/>
                </a:solidFill>
                <a:latin typeface="Franklin Gothic Book" panose="020B0503020102020204" pitchFamily="34" charset="0"/>
              </a:rPr>
              <a:t>and Geophysics </a:t>
            </a:r>
            <a:r>
              <a:rPr lang="en-US" sz="9600" u="sng" dirty="0" smtClean="0">
                <a:solidFill>
                  <a:schemeClr val="bg1"/>
                </a:solidFill>
                <a:latin typeface="Franklin Gothic Book" panose="020B0503020102020204" pitchFamily="34" charset="0"/>
              </a:rPr>
              <a:t>Institute </a:t>
            </a:r>
            <a:r>
              <a:rPr lang="en-US" sz="9600" dirty="0" smtClean="0">
                <a:solidFill>
                  <a:schemeClr val="bg1"/>
                </a:solidFill>
                <a:latin typeface="Franklin Gothic Book" panose="020B0503020102020204" pitchFamily="34" charset="0"/>
              </a:rPr>
              <a:t>and the </a:t>
            </a:r>
            <a:r>
              <a:rPr lang="en-US" sz="9600" u="sng" dirty="0" smtClean="0">
                <a:solidFill>
                  <a:schemeClr val="bg1"/>
                </a:solidFill>
                <a:latin typeface="Franklin Gothic Book" panose="020B0503020102020204" pitchFamily="34" charset="0"/>
              </a:rPr>
              <a:t>Space </a:t>
            </a:r>
            <a:r>
              <a:rPr lang="en-US" sz="9600" u="sng" dirty="0">
                <a:solidFill>
                  <a:schemeClr val="bg1"/>
                </a:solidFill>
                <a:latin typeface="Franklin Gothic Book" panose="020B0503020102020204" pitchFamily="34" charset="0"/>
              </a:rPr>
              <a:t>Research </a:t>
            </a:r>
            <a:r>
              <a:rPr lang="en-US" sz="9600" u="sng" dirty="0" smtClean="0">
                <a:solidFill>
                  <a:schemeClr val="bg1"/>
                </a:solidFill>
                <a:latin typeface="Franklin Gothic Book" panose="020B0503020102020204" pitchFamily="34" charset="0"/>
              </a:rPr>
              <a:t>Institute.</a:t>
            </a:r>
            <a:endParaRPr lang="en-US" sz="9600" u="sng" dirty="0">
              <a:solidFill>
                <a:schemeClr val="bg1"/>
              </a:solidFill>
              <a:latin typeface="Franklin Gothic Book" panose="020B0503020102020204" pitchFamily="34" charset="0"/>
            </a:endParaRPr>
          </a:p>
          <a:p>
            <a:pPr marL="0" indent="0">
              <a:lnSpc>
                <a:spcPct val="120000"/>
              </a:lnSpc>
              <a:buNone/>
            </a:pPr>
            <a:endParaRPr lang="en-GB" sz="3800" dirty="0" smtClean="0">
              <a:solidFill>
                <a:schemeClr val="bg1"/>
              </a:solidFill>
              <a:latin typeface="Franklin Gothic Book" panose="020B0503020102020204" pitchFamily="34" charset="0"/>
            </a:endParaRPr>
          </a:p>
        </p:txBody>
      </p:sp>
      <p:sp>
        <p:nvSpPr>
          <p:cNvPr id="3" name="Title 2"/>
          <p:cNvSpPr>
            <a:spLocks noGrp="1"/>
          </p:cNvSpPr>
          <p:nvPr>
            <p:ph type="title"/>
          </p:nvPr>
        </p:nvSpPr>
        <p:spPr/>
        <p:txBody>
          <a:bodyPr/>
          <a:lstStyle/>
          <a:p>
            <a:r>
              <a:rPr lang="en-US" dirty="0"/>
              <a:t>Innovation Sector in the GCC Countries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99412" y="1066799"/>
            <a:ext cx="3275012" cy="2037971"/>
          </a:xfrm>
          <a:prstGeom prst="rect">
            <a:avLst/>
          </a:prstGeom>
        </p:spPr>
      </p:pic>
    </p:spTree>
    <p:extLst>
      <p:ext uri="{BB962C8B-B14F-4D97-AF65-F5344CB8AC3E}">
        <p14:creationId xmlns:p14="http://schemas.microsoft.com/office/powerpoint/2010/main" xmlns="" val="2365640584"/>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 calcmode="lin" valueType="num">
                                      <p:cBhvr>
                                        <p:cTn id="24"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2">
                                            <p:txEl>
                                              <p:pRg st="5" end="5"/>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p:cTn id="2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2575" y="914400"/>
            <a:ext cx="10361850" cy="5410200"/>
          </a:xfrm>
        </p:spPr>
        <p:txBody>
          <a:bodyPr>
            <a:normAutofit fontScale="47500" lnSpcReduction="20000"/>
          </a:bodyPr>
          <a:lstStyle/>
          <a:p>
            <a:pPr marL="0" indent="0" algn="just">
              <a:buNone/>
            </a:pPr>
            <a:r>
              <a:rPr lang="en-US" sz="5100" b="1" u="sng" dirty="0" smtClean="0">
                <a:solidFill>
                  <a:srgbClr val="FF0000"/>
                </a:solidFill>
              </a:rPr>
              <a:t>United</a:t>
            </a:r>
            <a:r>
              <a:rPr lang="en-US" sz="5100" b="1" u="sng" dirty="0" smtClean="0">
                <a:solidFill>
                  <a:srgbClr val="00B050"/>
                </a:solidFill>
              </a:rPr>
              <a:t> Arab </a:t>
            </a:r>
            <a:r>
              <a:rPr lang="en-US" sz="5100" b="1" u="sng" dirty="0" smtClean="0">
                <a:solidFill>
                  <a:schemeClr val="bg1"/>
                </a:solidFill>
              </a:rPr>
              <a:t>Emirates</a:t>
            </a:r>
          </a:p>
          <a:p>
            <a:pPr marL="0" indent="0" algn="just">
              <a:buNone/>
            </a:pPr>
            <a:endParaRPr lang="en-US" u="sng" dirty="0">
              <a:solidFill>
                <a:schemeClr val="bg1"/>
              </a:solidFill>
            </a:endParaRPr>
          </a:p>
          <a:p>
            <a:pPr marL="0" indent="0" algn="just">
              <a:buNone/>
            </a:pPr>
            <a:r>
              <a:rPr lang="en-GB" sz="5100" dirty="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In October 2014 </a:t>
            </a:r>
            <a:r>
              <a:rPr lang="en-GB" sz="5100" dirty="0" smtClean="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the Vice-President </a:t>
            </a:r>
            <a:r>
              <a:rPr lang="en-GB" sz="5100" dirty="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and Prime </a:t>
            </a:r>
            <a:r>
              <a:rPr lang="en-GB" sz="5100" dirty="0" smtClean="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Minister</a:t>
            </a:r>
          </a:p>
          <a:p>
            <a:pPr marL="0" indent="0" algn="just">
              <a:buNone/>
            </a:pPr>
            <a:r>
              <a:rPr lang="en-GB" sz="5100" dirty="0" smtClean="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of </a:t>
            </a:r>
            <a:r>
              <a:rPr lang="en-GB" sz="5100" dirty="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the UAE and Ruler of Dubai, launched a National </a:t>
            </a:r>
            <a:endParaRPr lang="en-GB" sz="5100" dirty="0" smtClean="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endParaRPr>
          </a:p>
          <a:p>
            <a:pPr marL="0" indent="0" algn="just">
              <a:buNone/>
            </a:pPr>
            <a:r>
              <a:rPr lang="en-GB" sz="5100" dirty="0" smtClean="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Innovation </a:t>
            </a:r>
            <a:r>
              <a:rPr lang="en-GB" sz="5100" dirty="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Strategy with the aim of making the UAE </a:t>
            </a:r>
            <a:endParaRPr lang="en-GB" sz="5100" dirty="0" smtClean="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endParaRPr>
          </a:p>
          <a:p>
            <a:pPr marL="0" indent="0" algn="just">
              <a:buNone/>
            </a:pPr>
            <a:r>
              <a:rPr lang="en-GB" sz="5100" dirty="0" smtClean="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one </a:t>
            </a:r>
            <a:r>
              <a:rPr lang="en-GB" sz="5100" dirty="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of the most innovative nations in the world within </a:t>
            </a:r>
            <a:endParaRPr lang="en-GB" sz="5100" dirty="0" smtClean="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endParaRPr>
          </a:p>
          <a:p>
            <a:pPr marL="0" indent="0" algn="just">
              <a:buNone/>
            </a:pPr>
            <a:r>
              <a:rPr lang="en-GB" sz="5100" dirty="0" smtClean="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seven </a:t>
            </a:r>
            <a:r>
              <a:rPr lang="en-GB" sz="5100" dirty="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years</a:t>
            </a:r>
            <a:r>
              <a:rPr lang="en-GB" sz="5100" dirty="0" smtClean="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a:t>
            </a:r>
          </a:p>
          <a:p>
            <a:pPr marL="0" indent="0" algn="just">
              <a:buNone/>
            </a:pPr>
            <a:endParaRPr lang="en-GB" sz="4400" dirty="0" smtClean="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endParaRPr>
          </a:p>
          <a:p>
            <a:pPr marL="0" indent="0" algn="just">
              <a:buNone/>
            </a:pPr>
            <a:r>
              <a:rPr lang="en-GB" sz="5100" dirty="0" smtClean="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The </a:t>
            </a:r>
            <a:r>
              <a:rPr lang="en-GB" sz="5100" dirty="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strategy will stimulate innovation in seven sectors where innovation </a:t>
            </a:r>
            <a:r>
              <a:rPr lang="en-GB" sz="5100" dirty="0" smtClean="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is the </a:t>
            </a:r>
            <a:r>
              <a:rPr lang="en-GB" sz="5100" dirty="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key to excellence: renewable energy, transport, education, health, technology, water and space. </a:t>
            </a:r>
          </a:p>
          <a:p>
            <a:pPr marL="0" indent="0" algn="just">
              <a:buNone/>
            </a:pPr>
            <a:endParaRPr lang="en-GB" sz="4400" dirty="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endParaRPr>
          </a:p>
          <a:p>
            <a:pPr marL="0" indent="0" algn="just">
              <a:buNone/>
            </a:pPr>
            <a:r>
              <a:rPr lang="en-GB" sz="5100" dirty="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Its first phase includes 30 national initiatives to be completed within three years. These include new legislation, innovation incubators, investment in specialised skills, private sector incentives, international research partnerships and an innovation drive within government.</a:t>
            </a:r>
          </a:p>
          <a:p>
            <a:pPr marL="0" indent="0" algn="just">
              <a:buNone/>
            </a:pPr>
            <a:endParaRPr lang="en-GB" sz="4400" dirty="0" smtClean="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endParaRPr>
          </a:p>
          <a:p>
            <a:pPr marL="0" indent="0" algn="just">
              <a:buNone/>
            </a:pPr>
            <a:endParaRPr lang="en-GB" sz="4400" dirty="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endParaRPr>
          </a:p>
          <a:p>
            <a:pPr marL="0" indent="0" algn="just">
              <a:buNone/>
            </a:pPr>
            <a:endParaRPr lang="en-US" dirty="0" smtClean="0">
              <a:solidFill>
                <a:schemeClr val="bg1"/>
              </a:solidFill>
            </a:endParaRPr>
          </a:p>
          <a:p>
            <a:pPr marL="0" indent="0" algn="just">
              <a:buNone/>
            </a:pPr>
            <a:endParaRPr lang="en-GB" dirty="0" smtClean="0">
              <a:solidFill>
                <a:schemeClr val="bg1"/>
              </a:solidFill>
            </a:endParaRPr>
          </a:p>
          <a:p>
            <a:pPr marL="0" indent="0" algn="just">
              <a:buNone/>
            </a:pPr>
            <a:endParaRPr lang="en-GB" dirty="0" smtClean="0">
              <a:solidFill>
                <a:schemeClr val="bg1"/>
              </a:solidFill>
            </a:endParaRPr>
          </a:p>
          <a:p>
            <a:pPr marL="0" indent="0" algn="just">
              <a:buNone/>
            </a:pPr>
            <a:endParaRPr lang="en-US" dirty="0">
              <a:solidFill>
                <a:schemeClr val="bg1"/>
              </a:solidFill>
            </a:endParaRPr>
          </a:p>
        </p:txBody>
      </p:sp>
      <p:sp>
        <p:nvSpPr>
          <p:cNvPr id="3" name="Title 2"/>
          <p:cNvSpPr>
            <a:spLocks noGrp="1"/>
          </p:cNvSpPr>
          <p:nvPr>
            <p:ph type="title"/>
          </p:nvPr>
        </p:nvSpPr>
        <p:spPr/>
        <p:txBody>
          <a:bodyPr/>
          <a:lstStyle/>
          <a:p>
            <a:r>
              <a:rPr lang="en-US" dirty="0" smtClean="0"/>
              <a:t>Innovation Sector in the GCC Countries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77671" y="1066800"/>
            <a:ext cx="3193107" cy="2209800"/>
          </a:xfrm>
          <a:prstGeom prst="rect">
            <a:avLst/>
          </a:prstGeom>
        </p:spPr>
      </p:pic>
    </p:spTree>
    <p:custDataLst>
      <p:tags r:id="rId1"/>
    </p:custDataLst>
    <p:extLst>
      <p:ext uri="{BB962C8B-B14F-4D97-AF65-F5344CB8AC3E}">
        <p14:creationId xmlns:p14="http://schemas.microsoft.com/office/powerpoint/2010/main" xmlns="" val="686114034"/>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2">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p:cTn id="2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2">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p:cTn id="2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2">
                                            <p:txEl>
                                              <p:pRg st="5" end="5"/>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p:cTn id="3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p:cTn id="39"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41" dur="500"/>
                                        <p:tgtEl>
                                          <p:spTgt spid="2">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
                                            <p:txEl>
                                              <p:pRg st="10" end="10"/>
                                            </p:txEl>
                                          </p:spTgt>
                                        </p:tgtEl>
                                        <p:attrNameLst>
                                          <p:attrName>style.visibility</p:attrName>
                                        </p:attrNameLst>
                                      </p:cBhvr>
                                      <p:to>
                                        <p:strVal val="visible"/>
                                      </p:to>
                                    </p:set>
                                    <p:anim calcmode="lin" valueType="num">
                                      <p:cBhvr>
                                        <p:cTn id="46"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47"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48"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2575" y="1219200"/>
            <a:ext cx="10361850" cy="5054601"/>
          </a:xfrm>
        </p:spPr>
        <p:txBody>
          <a:bodyPr>
            <a:normAutofit fontScale="40000" lnSpcReduction="20000"/>
          </a:bodyPr>
          <a:lstStyle/>
          <a:p>
            <a:pPr algn="just">
              <a:buFont typeface="Wingdings" panose="05000000000000000000" pitchFamily="2" charset="2"/>
              <a:buChar char="Ø"/>
            </a:pPr>
            <a:r>
              <a:rPr lang="en-US" sz="5900" dirty="0">
                <a:solidFill>
                  <a:schemeClr val="bg1"/>
                </a:solidFill>
                <a:effectLst>
                  <a:outerShdw blurRad="38100" dist="38100" dir="2700000" algn="tl">
                    <a:srgbClr val="000000">
                      <a:alpha val="43137"/>
                    </a:srgbClr>
                  </a:outerShdw>
                </a:effectLst>
                <a:latin typeface="Franklin Gothic Book" panose="020B0503020102020204" pitchFamily="34" charset="0"/>
              </a:rPr>
              <a:t> </a:t>
            </a:r>
            <a:r>
              <a:rPr lang="en-US" sz="5900"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                         , Abu Dhabi – focused in </a:t>
            </a:r>
            <a:r>
              <a:rPr lang="en-GB" sz="5900" dirty="0" smtClean="0">
                <a:solidFill>
                  <a:schemeClr val="bg1"/>
                </a:solidFill>
                <a:latin typeface="Franklin Gothic Book" panose="020B0503020102020204" pitchFamily="34" charset="0"/>
              </a:rPr>
              <a:t>advancing </a:t>
            </a:r>
            <a:r>
              <a:rPr lang="en-GB" sz="5900" dirty="0">
                <a:solidFill>
                  <a:schemeClr val="bg1"/>
                </a:solidFill>
                <a:latin typeface="Franklin Gothic Book" panose="020B0503020102020204" pitchFamily="34" charset="0"/>
              </a:rPr>
              <a:t>the </a:t>
            </a:r>
            <a:r>
              <a:rPr lang="en-GB" sz="5900" dirty="0" smtClean="0">
                <a:solidFill>
                  <a:schemeClr val="bg1"/>
                </a:solidFill>
                <a:latin typeface="Franklin Gothic Book" panose="020B0503020102020204" pitchFamily="34" charset="0"/>
              </a:rPr>
              <a:t>development, commercialisation </a:t>
            </a:r>
            <a:r>
              <a:rPr lang="en-GB" sz="5900" dirty="0">
                <a:solidFill>
                  <a:schemeClr val="bg1"/>
                </a:solidFill>
                <a:latin typeface="Franklin Gothic Book" panose="020B0503020102020204" pitchFamily="34" charset="0"/>
              </a:rPr>
              <a:t>and deployment of renewable energy and clean </a:t>
            </a:r>
            <a:r>
              <a:rPr lang="en-GB" sz="5900" dirty="0" smtClean="0">
                <a:solidFill>
                  <a:schemeClr val="bg1"/>
                </a:solidFill>
                <a:latin typeface="Franklin Gothic Book" panose="020B0503020102020204" pitchFamily="34" charset="0"/>
              </a:rPr>
              <a:t>technologies </a:t>
            </a:r>
            <a:r>
              <a:rPr lang="en-GB" sz="5900" dirty="0">
                <a:solidFill>
                  <a:schemeClr val="bg1"/>
                </a:solidFill>
                <a:latin typeface="Franklin Gothic Book" panose="020B0503020102020204" pitchFamily="34" charset="0"/>
              </a:rPr>
              <a:t>as a link between today’s fossil fuel economy and the energy economy of the </a:t>
            </a:r>
            <a:r>
              <a:rPr lang="en-GB" sz="5900" dirty="0" smtClean="0">
                <a:solidFill>
                  <a:schemeClr val="bg1"/>
                </a:solidFill>
                <a:latin typeface="Franklin Gothic Book" panose="020B0503020102020204" pitchFamily="34" charset="0"/>
              </a:rPr>
              <a:t>future;</a:t>
            </a:r>
          </a:p>
          <a:p>
            <a:pPr>
              <a:buFont typeface="Wingdings" panose="05000000000000000000" pitchFamily="2" charset="2"/>
              <a:buChar char="Ø"/>
            </a:pPr>
            <a:endParaRPr lang="en-GB" sz="5900" dirty="0" smtClean="0">
              <a:solidFill>
                <a:schemeClr val="bg1"/>
              </a:solidFill>
              <a:latin typeface="Franklin Gothic Book" panose="020B0503020102020204" pitchFamily="34" charset="0"/>
            </a:endParaRPr>
          </a:p>
          <a:p>
            <a:pPr algn="just">
              <a:buFont typeface="Wingdings" panose="05000000000000000000" pitchFamily="2" charset="2"/>
              <a:buChar char="Ø"/>
            </a:pPr>
            <a:r>
              <a:rPr lang="en-GB" sz="5900" dirty="0">
                <a:solidFill>
                  <a:schemeClr val="bg1"/>
                </a:solidFill>
                <a:latin typeface="Franklin Gothic Book" panose="020B0503020102020204" pitchFamily="34" charset="0"/>
              </a:rPr>
              <a:t> </a:t>
            </a:r>
            <a:r>
              <a:rPr lang="en-GB" sz="5900" dirty="0" smtClean="0">
                <a:solidFill>
                  <a:schemeClr val="bg1"/>
                </a:solidFill>
                <a:latin typeface="Franklin Gothic Book" panose="020B0503020102020204" pitchFamily="34" charset="0"/>
              </a:rPr>
              <a:t>                       , Dubai – MENA’s largest ICT hub, fosters </a:t>
            </a:r>
            <a:r>
              <a:rPr lang="en-GB" sz="5900" dirty="0">
                <a:solidFill>
                  <a:schemeClr val="bg1"/>
                </a:solidFill>
                <a:latin typeface="Franklin Gothic Book" panose="020B0503020102020204" pitchFamily="34" charset="0"/>
              </a:rPr>
              <a:t>entrepreneurs, empowers SMEs, and attracts global ICT leaders to </a:t>
            </a:r>
            <a:r>
              <a:rPr lang="en-GB" sz="5900" dirty="0" smtClean="0">
                <a:solidFill>
                  <a:schemeClr val="bg1"/>
                </a:solidFill>
                <a:latin typeface="Franklin Gothic Book" panose="020B0503020102020204" pitchFamily="34" charset="0"/>
              </a:rPr>
              <a:t>Dubai</a:t>
            </a:r>
            <a:r>
              <a:rPr lang="en-GB" sz="5900" dirty="0">
                <a:solidFill>
                  <a:schemeClr val="bg1"/>
                </a:solidFill>
                <a:latin typeface="Franklin Gothic Book" panose="020B0503020102020204" pitchFamily="34" charset="0"/>
              </a:rPr>
              <a:t>;</a:t>
            </a:r>
            <a:endParaRPr lang="en-GB" sz="5900" dirty="0" smtClean="0">
              <a:solidFill>
                <a:schemeClr val="bg1"/>
              </a:solidFill>
              <a:latin typeface="Franklin Gothic Book" panose="020B0503020102020204" pitchFamily="34" charset="0"/>
            </a:endParaRPr>
          </a:p>
          <a:p>
            <a:pPr>
              <a:buFont typeface="Wingdings" panose="05000000000000000000" pitchFamily="2" charset="2"/>
              <a:buChar char="Ø"/>
            </a:pPr>
            <a:endParaRPr lang="en-GB" sz="5900" dirty="0" smtClean="0">
              <a:solidFill>
                <a:schemeClr val="bg1"/>
              </a:solidFill>
              <a:latin typeface="Franklin Gothic Book" panose="020B0503020102020204" pitchFamily="34" charset="0"/>
            </a:endParaRPr>
          </a:p>
          <a:p>
            <a:pPr algn="just">
              <a:buFont typeface="Wingdings" panose="05000000000000000000" pitchFamily="2" charset="2"/>
              <a:buChar char="Ø"/>
            </a:pPr>
            <a:r>
              <a:rPr lang="en-GB" sz="5900"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            (In5), Dubai – offers </a:t>
            </a:r>
            <a:r>
              <a:rPr lang="en-GB" sz="5900" dirty="0" smtClean="0">
                <a:solidFill>
                  <a:schemeClr val="bg1"/>
                </a:solidFill>
                <a:latin typeface="Franklin Gothic Book" panose="020B0503020102020204" pitchFamily="34" charset="0"/>
              </a:rPr>
              <a:t>state-of </a:t>
            </a:r>
            <a:r>
              <a:rPr lang="en-GB" sz="5900" dirty="0">
                <a:solidFill>
                  <a:schemeClr val="bg1"/>
                </a:solidFill>
                <a:latin typeface="Franklin Gothic Book" panose="020B0503020102020204" pitchFamily="34" charset="0"/>
              </a:rPr>
              <a:t>the art and specialized facilities </a:t>
            </a:r>
            <a:r>
              <a:rPr lang="en-GB" sz="5900" dirty="0" smtClean="0">
                <a:solidFill>
                  <a:schemeClr val="bg1"/>
                </a:solidFill>
                <a:latin typeface="Franklin Gothic Book" panose="020B0503020102020204" pitchFamily="34" charset="0"/>
              </a:rPr>
              <a:t>catering to </a:t>
            </a:r>
            <a:r>
              <a:rPr lang="en-GB" sz="5900" dirty="0">
                <a:solidFill>
                  <a:schemeClr val="bg1"/>
                </a:solidFill>
                <a:latin typeface="Franklin Gothic Book" panose="020B0503020102020204" pitchFamily="34" charset="0"/>
              </a:rPr>
              <a:t>Technology, Media and Design industries as well as </a:t>
            </a:r>
            <a:r>
              <a:rPr lang="en-GB" sz="5900" dirty="0" smtClean="0">
                <a:solidFill>
                  <a:schemeClr val="bg1"/>
                </a:solidFill>
                <a:latin typeface="Franklin Gothic Book" panose="020B0503020102020204" pitchFamily="34" charset="0"/>
              </a:rPr>
              <a:t>facilitates training </a:t>
            </a:r>
            <a:r>
              <a:rPr lang="en-GB" sz="5900" dirty="0">
                <a:solidFill>
                  <a:schemeClr val="bg1"/>
                </a:solidFill>
                <a:latin typeface="Franklin Gothic Book" panose="020B0503020102020204" pitchFamily="34" charset="0"/>
              </a:rPr>
              <a:t>and mentorship </a:t>
            </a:r>
            <a:r>
              <a:rPr lang="en-GB" sz="5900" dirty="0" smtClean="0">
                <a:solidFill>
                  <a:schemeClr val="bg1"/>
                </a:solidFill>
                <a:latin typeface="Franklin Gothic Book" panose="020B0503020102020204" pitchFamily="34" charset="0"/>
              </a:rPr>
              <a:t>programs;</a:t>
            </a:r>
          </a:p>
          <a:p>
            <a:pPr algn="just">
              <a:buFont typeface="Wingdings" panose="05000000000000000000" pitchFamily="2" charset="2"/>
              <a:buChar char="Ø"/>
            </a:pPr>
            <a:endParaRPr lang="en-GB" sz="5900" dirty="0" smtClean="0">
              <a:solidFill>
                <a:schemeClr val="bg1"/>
              </a:solidFill>
              <a:latin typeface="Franklin Gothic Book" panose="020B0503020102020204" pitchFamily="34" charset="0"/>
            </a:endParaRPr>
          </a:p>
          <a:p>
            <a:pPr algn="just">
              <a:buFont typeface="Wingdings" panose="05000000000000000000" pitchFamily="2" charset="2"/>
              <a:buChar char="Ø"/>
            </a:pPr>
            <a:r>
              <a:rPr lang="en-GB" sz="5900" dirty="0" smtClean="0">
                <a:solidFill>
                  <a:schemeClr val="bg1"/>
                </a:solidFill>
                <a:latin typeface="Franklin Gothic Book" panose="020B0503020102020204" pitchFamily="34" charset="0"/>
              </a:rPr>
              <a:t>                      , Dubai - focused in helping </a:t>
            </a:r>
            <a:r>
              <a:rPr lang="en-GB" sz="5900" dirty="0">
                <a:solidFill>
                  <a:schemeClr val="bg1"/>
                </a:solidFill>
                <a:latin typeface="Franklin Gothic Book" panose="020B0503020102020204" pitchFamily="34" charset="0"/>
              </a:rPr>
              <a:t>entrepreneurs start a business in any sector with strategy, establishment and tangible growth. </a:t>
            </a:r>
            <a:endParaRPr lang="en-GB" sz="5900" dirty="0" smtClean="0">
              <a:solidFill>
                <a:schemeClr val="bg1"/>
              </a:solidFill>
              <a:latin typeface="Franklin Gothic Book" panose="020B0503020102020204" pitchFamily="34" charset="0"/>
            </a:endParaRPr>
          </a:p>
          <a:p>
            <a:pPr marL="0" indent="0" algn="just">
              <a:buNone/>
            </a:pPr>
            <a:endParaRPr lang="en-GB" dirty="0" smtClean="0">
              <a:solidFill>
                <a:schemeClr val="bg1"/>
              </a:solidFill>
              <a:latin typeface="Franklin Gothic Book" panose="020B0503020102020204" pitchFamily="34" charset="0"/>
            </a:endParaRPr>
          </a:p>
          <a:p>
            <a:pPr algn="just">
              <a:buFont typeface="Wingdings" panose="05000000000000000000" pitchFamily="2" charset="2"/>
              <a:buChar char="Ø"/>
            </a:pPr>
            <a:endParaRPr lang="en-US" dirty="0" smtClean="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0" indent="0">
              <a:buNone/>
            </a:pPr>
            <a:endParaRPr lang="en-US" dirty="0">
              <a:solidFill>
                <a:schemeClr val="bg1"/>
              </a:solidFill>
            </a:endParaRPr>
          </a:p>
        </p:txBody>
      </p:sp>
      <p:sp>
        <p:nvSpPr>
          <p:cNvPr id="3" name="Title 2"/>
          <p:cNvSpPr>
            <a:spLocks noGrp="1"/>
          </p:cNvSpPr>
          <p:nvPr>
            <p:ph type="title"/>
          </p:nvPr>
        </p:nvSpPr>
        <p:spPr/>
        <p:txBody>
          <a:bodyPr/>
          <a:lstStyle/>
          <a:p>
            <a:r>
              <a:rPr lang="en-US" dirty="0" smtClean="0"/>
              <a:t>Innovation Hubs in the United Arab Emirates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81967" y="990600"/>
            <a:ext cx="1962391" cy="5285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15390" y="3597254"/>
            <a:ext cx="838200" cy="560552"/>
          </a:xfrm>
          <a:prstGeom prst="rect">
            <a:avLst/>
          </a:prstGeom>
        </p:spPr>
      </p:pic>
      <p:sp>
        <p:nvSpPr>
          <p:cNvPr id="6" name="AutoShape 2" descr="Image result for hamdan innovation incubator"/>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81967" y="4898184"/>
            <a:ext cx="1637075" cy="54318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465020" y="2523830"/>
            <a:ext cx="1886191" cy="637079"/>
          </a:xfrm>
          <a:prstGeom prst="rect">
            <a:avLst/>
          </a:prstGeom>
        </p:spPr>
      </p:pic>
    </p:spTree>
    <p:extLst>
      <p:ext uri="{BB962C8B-B14F-4D97-AF65-F5344CB8AC3E}">
        <p14:creationId xmlns:p14="http://schemas.microsoft.com/office/powerpoint/2010/main" xmlns="" val="1678129322"/>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2575" y="914400"/>
            <a:ext cx="10361850" cy="5410200"/>
          </a:xfrm>
        </p:spPr>
        <p:txBody>
          <a:bodyPr>
            <a:normAutofit lnSpcReduction="10000"/>
          </a:bodyPr>
          <a:lstStyle/>
          <a:p>
            <a:pPr marL="0" indent="0">
              <a:buNone/>
            </a:pPr>
            <a:r>
              <a:rPr lang="en-US" sz="4000" b="1" u="sng" dirty="0" smtClean="0">
                <a:solidFill>
                  <a:srgbClr val="CC0066"/>
                </a:solidFill>
                <a:latin typeface="Franklin Gothic Book" panose="020B0503020102020204" pitchFamily="34" charset="0"/>
              </a:rPr>
              <a:t>Qatar</a:t>
            </a:r>
          </a:p>
          <a:p>
            <a:pPr marL="0" indent="0" algn="just">
              <a:buNone/>
            </a:pPr>
            <a:r>
              <a:rPr lang="en-GB" sz="2800" dirty="0">
                <a:solidFill>
                  <a:schemeClr val="bg1"/>
                </a:solidFill>
                <a:latin typeface="Franklin Gothic Book" panose="020B0503020102020204" pitchFamily="34" charset="0"/>
              </a:rPr>
              <a:t>Qatar’s national vision of transitioning towards </a:t>
            </a:r>
            <a:endParaRPr lang="en-GB" sz="2800" dirty="0" smtClean="0">
              <a:solidFill>
                <a:schemeClr val="bg1"/>
              </a:solidFill>
              <a:latin typeface="Franklin Gothic Book" panose="020B0503020102020204" pitchFamily="34" charset="0"/>
            </a:endParaRPr>
          </a:p>
          <a:p>
            <a:pPr marL="0" indent="0" algn="just">
              <a:buNone/>
            </a:pPr>
            <a:r>
              <a:rPr lang="en-GB" sz="2800" dirty="0" smtClean="0">
                <a:solidFill>
                  <a:schemeClr val="bg1"/>
                </a:solidFill>
                <a:latin typeface="Franklin Gothic Book" panose="020B0503020102020204" pitchFamily="34" charset="0"/>
              </a:rPr>
              <a:t>a </a:t>
            </a:r>
            <a:r>
              <a:rPr lang="en-GB" sz="2800" dirty="0">
                <a:solidFill>
                  <a:schemeClr val="bg1"/>
                </a:solidFill>
                <a:latin typeface="Franklin Gothic Book" panose="020B0503020102020204" pitchFamily="34" charset="0"/>
              </a:rPr>
              <a:t>knowledge-based economy is rooted in </a:t>
            </a:r>
            <a:endParaRPr lang="en-GB" sz="2800" dirty="0" smtClean="0">
              <a:solidFill>
                <a:schemeClr val="bg1"/>
              </a:solidFill>
              <a:latin typeface="Franklin Gothic Book" panose="020B0503020102020204" pitchFamily="34" charset="0"/>
            </a:endParaRPr>
          </a:p>
          <a:p>
            <a:pPr marL="0" indent="0" algn="just">
              <a:buNone/>
            </a:pPr>
            <a:r>
              <a:rPr lang="en-GB" sz="2800" dirty="0">
                <a:solidFill>
                  <a:schemeClr val="bg1"/>
                </a:solidFill>
                <a:latin typeface="Franklin Gothic Book" panose="020B0503020102020204" pitchFamily="34" charset="0"/>
              </a:rPr>
              <a:t>d</a:t>
            </a:r>
            <a:r>
              <a:rPr lang="en-GB" sz="2800" dirty="0" smtClean="0">
                <a:solidFill>
                  <a:schemeClr val="bg1"/>
                </a:solidFill>
                <a:latin typeface="Franklin Gothic Book" panose="020B0503020102020204" pitchFamily="34" charset="0"/>
              </a:rPr>
              <a:t>eveloping the </a:t>
            </a:r>
            <a:r>
              <a:rPr lang="en-GB" sz="2800" dirty="0">
                <a:solidFill>
                  <a:schemeClr val="bg1"/>
                </a:solidFill>
                <a:latin typeface="Franklin Gothic Book" panose="020B0503020102020204" pitchFamily="34" charset="0"/>
              </a:rPr>
              <a:t>state as a regional and </a:t>
            </a:r>
            <a:endParaRPr lang="en-GB" sz="2800" dirty="0" smtClean="0">
              <a:solidFill>
                <a:schemeClr val="bg1"/>
              </a:solidFill>
              <a:latin typeface="Franklin Gothic Book" panose="020B0503020102020204" pitchFamily="34" charset="0"/>
            </a:endParaRPr>
          </a:p>
          <a:p>
            <a:pPr marL="0" indent="0" algn="just">
              <a:buNone/>
            </a:pPr>
            <a:r>
              <a:rPr lang="en-GB" sz="2800" dirty="0">
                <a:solidFill>
                  <a:schemeClr val="bg1"/>
                </a:solidFill>
                <a:latin typeface="Franklin Gothic Book" panose="020B0503020102020204" pitchFamily="34" charset="0"/>
              </a:rPr>
              <a:t>i</a:t>
            </a:r>
            <a:r>
              <a:rPr lang="en-GB" sz="2800" dirty="0" smtClean="0">
                <a:solidFill>
                  <a:schemeClr val="bg1"/>
                </a:solidFill>
                <a:latin typeface="Franklin Gothic Book" panose="020B0503020102020204" pitchFamily="34" charset="0"/>
              </a:rPr>
              <a:t>ncreasingly global leader </a:t>
            </a:r>
            <a:r>
              <a:rPr lang="en-GB" sz="2800" dirty="0">
                <a:solidFill>
                  <a:schemeClr val="bg1"/>
                </a:solidFill>
                <a:latin typeface="Franklin Gothic Book" panose="020B0503020102020204" pitchFamily="34" charset="0"/>
              </a:rPr>
              <a:t>in research and </a:t>
            </a:r>
            <a:r>
              <a:rPr lang="en-GB" sz="2800" dirty="0" smtClean="0">
                <a:solidFill>
                  <a:schemeClr val="bg1"/>
                </a:solidFill>
                <a:latin typeface="Franklin Gothic Book" panose="020B0503020102020204" pitchFamily="34" charset="0"/>
              </a:rPr>
              <a:t>development.</a:t>
            </a:r>
          </a:p>
          <a:p>
            <a:pPr marL="0" indent="0" algn="just">
              <a:buNone/>
            </a:pPr>
            <a:r>
              <a:rPr lang="en-GB" sz="2800"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The firsts step in this direction: </a:t>
            </a:r>
            <a:r>
              <a:rPr lang="en-GB" sz="3600" b="1" dirty="0" smtClean="0">
                <a:solidFill>
                  <a:schemeClr val="accent3">
                    <a:lumMod val="50000"/>
                  </a:schemeClr>
                </a:solidFill>
                <a:effectLst>
                  <a:outerShdw blurRad="38100" dist="38100" dir="2700000" algn="tl">
                    <a:srgbClr val="000000">
                      <a:alpha val="43137"/>
                    </a:srgbClr>
                  </a:outerShdw>
                </a:effectLst>
                <a:latin typeface="Franklin Gothic Book" panose="020B0503020102020204" pitchFamily="34" charset="0"/>
              </a:rPr>
              <a:t>Qatar Foundation </a:t>
            </a:r>
            <a:r>
              <a:rPr lang="en-GB" sz="2800"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established in 1995 in Doha.</a:t>
            </a:r>
          </a:p>
          <a:p>
            <a:pPr algn="just"/>
            <a:r>
              <a:rPr lang="en-GB" sz="2800"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The activities of the organization are orientated towards:     </a:t>
            </a:r>
            <a:r>
              <a:rPr lang="en-US" sz="2800" u="sng" dirty="0" smtClean="0">
                <a:solidFill>
                  <a:schemeClr val="bg1"/>
                </a:solidFill>
                <a:latin typeface="Franklin Gothic Book" panose="020B0503020102020204" pitchFamily="34" charset="0"/>
              </a:rPr>
              <a:t>education</a:t>
            </a:r>
            <a:r>
              <a:rPr lang="en-US" sz="2800" u="sng" dirty="0">
                <a:solidFill>
                  <a:schemeClr val="bg1"/>
                </a:solidFill>
                <a:latin typeface="Franklin Gothic Book" panose="020B0503020102020204" pitchFamily="34" charset="0"/>
              </a:rPr>
              <a:t>, science and research, and community </a:t>
            </a:r>
            <a:r>
              <a:rPr lang="en-US" sz="2800" u="sng" dirty="0" smtClean="0">
                <a:solidFill>
                  <a:schemeClr val="bg1"/>
                </a:solidFill>
                <a:latin typeface="Franklin Gothic Book" panose="020B0503020102020204" pitchFamily="34" charset="0"/>
              </a:rPr>
              <a:t>development.</a:t>
            </a:r>
          </a:p>
          <a:p>
            <a:pPr algn="just"/>
            <a:r>
              <a:rPr lang="en-US" sz="2800" dirty="0" smtClean="0">
                <a:solidFill>
                  <a:schemeClr val="bg1"/>
                </a:solidFill>
                <a:latin typeface="Franklin Gothic Book" panose="020B0503020102020204" pitchFamily="34" charset="0"/>
              </a:rPr>
              <a:t>Today Qatar Foundation counts more than 40 entities, from schools and universities to health, technology and art centers. </a:t>
            </a:r>
          </a:p>
          <a:p>
            <a:pPr marL="0" indent="0" algn="just">
              <a:buNone/>
            </a:pPr>
            <a:endParaRPr lang="en-GB" sz="2800" u="sng" dirty="0" smtClean="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0" indent="0" algn="just">
              <a:buNone/>
            </a:pPr>
            <a:endParaRPr lang="en-US" sz="2800" b="1" dirty="0">
              <a:solidFill>
                <a:schemeClr val="bg1"/>
              </a:solidFill>
              <a:effectLst>
                <a:outerShdw blurRad="38100" dist="38100" dir="2700000" algn="tl">
                  <a:srgbClr val="000000">
                    <a:alpha val="43137"/>
                  </a:srgbClr>
                </a:outerShdw>
              </a:effectLst>
              <a:latin typeface="Franklin Gothic Book" panose="020B0503020102020204" pitchFamily="34" charset="0"/>
            </a:endParaRPr>
          </a:p>
        </p:txBody>
      </p:sp>
      <p:sp>
        <p:nvSpPr>
          <p:cNvPr id="3" name="Title 2"/>
          <p:cNvSpPr>
            <a:spLocks noGrp="1"/>
          </p:cNvSpPr>
          <p:nvPr>
            <p:ph type="title"/>
          </p:nvPr>
        </p:nvSpPr>
        <p:spPr/>
        <p:txBody>
          <a:bodyPr/>
          <a:lstStyle/>
          <a:p>
            <a:r>
              <a:rPr lang="en-US" dirty="0"/>
              <a:t>Innovation Sector in the GCC Countries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99412" y="1143000"/>
            <a:ext cx="3275013" cy="1949895"/>
          </a:xfrm>
          <a:prstGeom prst="rect">
            <a:avLst/>
          </a:prstGeom>
        </p:spPr>
      </p:pic>
    </p:spTree>
    <p:custDataLst>
      <p:tags r:id="rId1"/>
    </p:custDataLst>
    <p:extLst>
      <p:ext uri="{BB962C8B-B14F-4D97-AF65-F5344CB8AC3E}">
        <p14:creationId xmlns:p14="http://schemas.microsoft.com/office/powerpoint/2010/main" xmlns="" val="2238610930"/>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 calcmode="lin" valueType="num">
                                      <p:cBhvr>
                                        <p:cTn id="34"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2">
                                            <p:txEl>
                                              <p:pRg st="5" end="5"/>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p:cTn id="3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2">
                                            <p:txEl>
                                              <p:pRg st="6" end="6"/>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 calcmode="lin" valueType="num">
                                      <p:cBhvr>
                                        <p:cTn id="44"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2575" y="1066800"/>
            <a:ext cx="10361850" cy="5410200"/>
          </a:xfrm>
        </p:spPr>
        <p:txBody>
          <a:bodyPr>
            <a:noAutofit/>
          </a:bodyPr>
          <a:lstStyle/>
          <a:p>
            <a:pPr marL="0" indent="0">
              <a:buNone/>
            </a:pPr>
            <a:r>
              <a:rPr lang="en-US" sz="2800" b="1" u="sng" dirty="0" smtClean="0">
                <a:solidFill>
                  <a:schemeClr val="bg1"/>
                </a:solidFill>
              </a:rPr>
              <a:t>O</a:t>
            </a:r>
            <a:r>
              <a:rPr lang="en-US" sz="2800" b="1" u="sng" dirty="0" smtClean="0">
                <a:solidFill>
                  <a:srgbClr val="FF0000"/>
                </a:solidFill>
              </a:rPr>
              <a:t>ma</a:t>
            </a:r>
            <a:r>
              <a:rPr lang="en-US" sz="2800" b="1" u="sng" dirty="0" smtClean="0">
                <a:solidFill>
                  <a:srgbClr val="009836"/>
                </a:solidFill>
              </a:rPr>
              <a:t>n</a:t>
            </a:r>
          </a:p>
          <a:p>
            <a:pPr marL="0" indent="0">
              <a:lnSpc>
                <a:spcPct val="120000"/>
              </a:lnSpc>
              <a:buNone/>
            </a:pPr>
            <a:r>
              <a:rPr lang="en-US" sz="2800" dirty="0" smtClean="0">
                <a:solidFill>
                  <a:schemeClr val="bg1"/>
                </a:solidFill>
                <a:latin typeface="Franklin Gothic Book" panose="020B0503020102020204" pitchFamily="34" charset="0"/>
              </a:rPr>
              <a:t>In its Vision 2020 the government has given </a:t>
            </a:r>
          </a:p>
          <a:p>
            <a:pPr marL="0" indent="0">
              <a:lnSpc>
                <a:spcPct val="120000"/>
              </a:lnSpc>
              <a:buNone/>
            </a:pPr>
            <a:r>
              <a:rPr lang="en-US" sz="2800" dirty="0" smtClean="0">
                <a:solidFill>
                  <a:schemeClr val="bg1"/>
                </a:solidFill>
                <a:latin typeface="Franklin Gothic Book" panose="020B0503020102020204" pitchFamily="34" charset="0"/>
              </a:rPr>
              <a:t>priority to innovation, setting strategic plans </a:t>
            </a:r>
          </a:p>
          <a:p>
            <a:pPr marL="0" indent="0">
              <a:lnSpc>
                <a:spcPct val="120000"/>
              </a:lnSpc>
              <a:buNone/>
            </a:pPr>
            <a:r>
              <a:rPr lang="en-US" sz="2800" dirty="0" smtClean="0">
                <a:solidFill>
                  <a:schemeClr val="bg1"/>
                </a:solidFill>
                <a:latin typeface="Franklin Gothic Book" panose="020B0503020102020204" pitchFamily="34" charset="0"/>
              </a:rPr>
              <a:t>that contribute to building and spreading this concept in the Omani community. </a:t>
            </a:r>
          </a:p>
          <a:p>
            <a:pPr marL="0" indent="0" algn="just">
              <a:lnSpc>
                <a:spcPct val="120000"/>
              </a:lnSpc>
              <a:buNone/>
            </a:pPr>
            <a:r>
              <a:rPr lang="en-US" sz="2800" dirty="0" smtClean="0">
                <a:solidFill>
                  <a:schemeClr val="bg1"/>
                </a:solidFill>
                <a:latin typeface="Franklin Gothic Book" panose="020B0503020102020204" pitchFamily="34" charset="0"/>
              </a:rPr>
              <a:t>The </a:t>
            </a:r>
            <a:r>
              <a:rPr lang="en-US" sz="3200" b="1" u="sng" dirty="0" smtClean="0">
                <a:solidFill>
                  <a:schemeClr val="bg1"/>
                </a:solidFill>
                <a:latin typeface="Franklin Gothic Book" panose="020B0503020102020204" pitchFamily="34" charset="0"/>
              </a:rPr>
              <a:t>Innovation Park Muscat </a:t>
            </a:r>
            <a:r>
              <a:rPr lang="en-US" sz="2800" dirty="0" smtClean="0">
                <a:solidFill>
                  <a:schemeClr val="bg1"/>
                </a:solidFill>
                <a:latin typeface="Franklin Gothic Book" panose="020B0503020102020204" pitchFamily="34" charset="0"/>
              </a:rPr>
              <a:t>is a great progress in this regard, being </a:t>
            </a:r>
            <a:r>
              <a:rPr lang="en-GB" sz="2800" dirty="0" smtClean="0">
                <a:solidFill>
                  <a:schemeClr val="bg1"/>
                </a:solidFill>
                <a:latin typeface="Franklin Gothic Book" panose="020B0503020102020204" pitchFamily="34" charset="0"/>
              </a:rPr>
              <a:t>designed to </a:t>
            </a:r>
            <a:r>
              <a:rPr lang="en-GB" sz="2800" dirty="0">
                <a:solidFill>
                  <a:schemeClr val="bg1"/>
                </a:solidFill>
                <a:latin typeface="Franklin Gothic Book" panose="020B0503020102020204" pitchFamily="34" charset="0"/>
              </a:rPr>
              <a:t>supporting the growth of Oman-based innovative and research-driven companies in </a:t>
            </a:r>
            <a:r>
              <a:rPr lang="en-GB" sz="2800" dirty="0" smtClean="0">
                <a:solidFill>
                  <a:schemeClr val="bg1"/>
                </a:solidFill>
                <a:latin typeface="Franklin Gothic Book" panose="020B0503020102020204" pitchFamily="34" charset="0"/>
              </a:rPr>
              <a:t>the fields </a:t>
            </a:r>
            <a:r>
              <a:rPr lang="en-GB" sz="2800" dirty="0">
                <a:solidFill>
                  <a:schemeClr val="bg1"/>
                </a:solidFill>
                <a:latin typeface="Franklin Gothic Book" panose="020B0503020102020204" pitchFamily="34" charset="0"/>
              </a:rPr>
              <a:t>of oil recovery, renewable energy, food and biotechnology, </a:t>
            </a:r>
            <a:r>
              <a:rPr lang="en-GB" sz="2800" dirty="0" smtClean="0">
                <a:solidFill>
                  <a:schemeClr val="bg1"/>
                </a:solidFill>
                <a:latin typeface="Franklin Gothic Book" panose="020B0503020102020204" pitchFamily="34" charset="0"/>
              </a:rPr>
              <a:t>water, environment and health </a:t>
            </a:r>
            <a:r>
              <a:rPr lang="en-GB" sz="2800" dirty="0">
                <a:solidFill>
                  <a:schemeClr val="bg1"/>
                </a:solidFill>
                <a:latin typeface="Franklin Gothic Book" panose="020B0503020102020204" pitchFamily="34" charset="0"/>
              </a:rPr>
              <a:t>science.</a:t>
            </a:r>
            <a:endParaRPr lang="en-US" sz="2800" dirty="0" smtClean="0">
              <a:solidFill>
                <a:schemeClr val="bg1"/>
              </a:solidFill>
              <a:latin typeface="Franklin Gothic Book" panose="020B0503020102020204" pitchFamily="34" charset="0"/>
            </a:endParaRPr>
          </a:p>
        </p:txBody>
      </p:sp>
      <p:sp>
        <p:nvSpPr>
          <p:cNvPr id="3" name="Title 2"/>
          <p:cNvSpPr>
            <a:spLocks noGrp="1"/>
          </p:cNvSpPr>
          <p:nvPr>
            <p:ph type="title"/>
          </p:nvPr>
        </p:nvSpPr>
        <p:spPr/>
        <p:txBody>
          <a:bodyPr/>
          <a:lstStyle/>
          <a:p>
            <a:r>
              <a:rPr lang="en-US" dirty="0"/>
              <a:t>Innovation Sector in the GCC Countries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70262" y="1066800"/>
            <a:ext cx="3388159" cy="1902941"/>
          </a:xfrm>
          <a:prstGeom prst="rect">
            <a:avLst/>
          </a:prstGeom>
        </p:spPr>
      </p:pic>
    </p:spTree>
    <p:extLst>
      <p:ext uri="{BB962C8B-B14F-4D97-AF65-F5344CB8AC3E}">
        <p14:creationId xmlns:p14="http://schemas.microsoft.com/office/powerpoint/2010/main" xmlns="" val="4287160870"/>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p:cTn id="29"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Innovation Sector in the GCC Countries</a:t>
            </a:r>
          </a:p>
        </p:txBody>
      </p:sp>
      <p:sp>
        <p:nvSpPr>
          <p:cNvPr id="5" name="Content Placeholder 4"/>
          <p:cNvSpPr>
            <a:spLocks noGrp="1"/>
          </p:cNvSpPr>
          <p:nvPr>
            <p:ph idx="1"/>
          </p:nvPr>
        </p:nvSpPr>
        <p:spPr>
          <a:xfrm>
            <a:off x="912575" y="1066800"/>
            <a:ext cx="10341727" cy="5334000"/>
          </a:xfrm>
        </p:spPr>
        <p:txBody>
          <a:bodyPr>
            <a:normAutofit fontScale="92500" lnSpcReduction="20000"/>
          </a:bodyPr>
          <a:lstStyle/>
          <a:p>
            <a:pPr marL="0" indent="0">
              <a:buNone/>
            </a:pPr>
            <a:r>
              <a:rPr lang="en-US" sz="3200" b="1" u="sng" dirty="0" smtClean="0">
                <a:solidFill>
                  <a:schemeClr val="bg1"/>
                </a:solidFill>
                <a:latin typeface="Franklin Gothic Book" panose="020B0503020102020204" pitchFamily="34" charset="0"/>
              </a:rPr>
              <a:t>Bah</a:t>
            </a:r>
            <a:r>
              <a:rPr lang="en-US" sz="3200" b="1" u="sng" dirty="0" smtClean="0">
                <a:solidFill>
                  <a:srgbClr val="FF0000"/>
                </a:solidFill>
                <a:latin typeface="Franklin Gothic Book" panose="020B0503020102020204" pitchFamily="34" charset="0"/>
              </a:rPr>
              <a:t>rain </a:t>
            </a:r>
          </a:p>
          <a:p>
            <a:pPr marL="0" indent="0">
              <a:buNone/>
            </a:pPr>
            <a:r>
              <a:rPr lang="en-US" sz="3000" dirty="0" smtClean="0">
                <a:solidFill>
                  <a:schemeClr val="bg1"/>
                </a:solidFill>
                <a:latin typeface="Franklin Gothic Book" panose="020B0503020102020204" pitchFamily="34" charset="0"/>
              </a:rPr>
              <a:t>The smallest country from the GCC region  </a:t>
            </a:r>
          </a:p>
          <a:p>
            <a:pPr marL="0" indent="0">
              <a:buNone/>
            </a:pPr>
            <a:r>
              <a:rPr lang="en-US" sz="3000" dirty="0" smtClean="0">
                <a:solidFill>
                  <a:schemeClr val="bg1"/>
                </a:solidFill>
                <a:latin typeface="Franklin Gothic Book" panose="020B0503020102020204" pitchFamily="34" charset="0"/>
              </a:rPr>
              <a:t>has made significant steps towards </a:t>
            </a:r>
          </a:p>
          <a:p>
            <a:pPr marL="0" indent="0">
              <a:buNone/>
            </a:pPr>
            <a:r>
              <a:rPr lang="en-US" sz="3000" dirty="0" smtClean="0">
                <a:solidFill>
                  <a:schemeClr val="bg1"/>
                </a:solidFill>
                <a:latin typeface="Franklin Gothic Book" panose="020B0503020102020204" pitchFamily="34" charset="0"/>
              </a:rPr>
              <a:t>attracting foreign investments and facilitating</a:t>
            </a:r>
          </a:p>
          <a:p>
            <a:pPr marL="0" indent="0">
              <a:buNone/>
            </a:pPr>
            <a:r>
              <a:rPr lang="en-US" sz="3000" dirty="0" smtClean="0">
                <a:solidFill>
                  <a:schemeClr val="bg1"/>
                </a:solidFill>
                <a:latin typeface="Franklin Gothic Book" panose="020B0503020102020204" pitchFamily="34" charset="0"/>
              </a:rPr>
              <a:t>entrepreneurship  through innovative </a:t>
            </a:r>
          </a:p>
          <a:p>
            <a:pPr marL="0" indent="0">
              <a:buNone/>
            </a:pPr>
            <a:r>
              <a:rPr lang="en-US" sz="3000" dirty="0" smtClean="0">
                <a:solidFill>
                  <a:schemeClr val="bg1"/>
                </a:solidFill>
                <a:latin typeface="Franklin Gothic Book" panose="020B0503020102020204" pitchFamily="34" charset="0"/>
              </a:rPr>
              <a:t>governmental reforms in different fields. </a:t>
            </a:r>
          </a:p>
          <a:p>
            <a:pPr algn="just">
              <a:buFont typeface="Wingdings" panose="05000000000000000000" pitchFamily="2" charset="2"/>
              <a:buChar char="Ø"/>
            </a:pPr>
            <a:r>
              <a:rPr lang="en-US" sz="3000" dirty="0" smtClean="0">
                <a:solidFill>
                  <a:srgbClr val="FF0000"/>
                </a:solidFill>
                <a:latin typeface="Franklin Gothic Book" panose="020B0503020102020204" pitchFamily="34" charset="0"/>
              </a:rPr>
              <a:t>The Bahrain Science and Technology Park </a:t>
            </a:r>
            <a:r>
              <a:rPr lang="en-US" sz="3000" dirty="0" smtClean="0">
                <a:solidFill>
                  <a:schemeClr val="bg1"/>
                </a:solidFill>
                <a:latin typeface="Franklin Gothic Book" panose="020B0503020102020204" pitchFamily="34" charset="0"/>
              </a:rPr>
              <a:t>is set to provide researchers with the entire set-up in their activity. </a:t>
            </a:r>
          </a:p>
          <a:p>
            <a:pPr algn="just">
              <a:buFont typeface="Wingdings" panose="05000000000000000000" pitchFamily="2" charset="2"/>
              <a:buChar char="Ø"/>
            </a:pPr>
            <a:r>
              <a:rPr lang="en-GB" sz="3000" dirty="0">
                <a:solidFill>
                  <a:srgbClr val="FF0000"/>
                </a:solidFill>
                <a:latin typeface="Franklin Gothic Book" panose="020B0503020102020204" pitchFamily="34" charset="0"/>
              </a:rPr>
              <a:t>The Bahrain International Investment Park </a:t>
            </a:r>
            <a:r>
              <a:rPr lang="en-GB" sz="3000" dirty="0" smtClean="0">
                <a:solidFill>
                  <a:schemeClr val="bg1"/>
                </a:solidFill>
                <a:latin typeface="Franklin Gothic Book" panose="020B0503020102020204" pitchFamily="34" charset="0"/>
              </a:rPr>
              <a:t>is currently providing business opportunities for those interested to locate </a:t>
            </a:r>
            <a:r>
              <a:rPr lang="en-GB" sz="3000" dirty="0">
                <a:solidFill>
                  <a:schemeClr val="bg1"/>
                </a:solidFill>
                <a:latin typeface="Franklin Gothic Book" panose="020B0503020102020204" pitchFamily="34" charset="0"/>
              </a:rPr>
              <a:t>manufacturing and international services operations in the Middle </a:t>
            </a:r>
            <a:r>
              <a:rPr lang="en-GB" sz="3000" dirty="0" smtClean="0">
                <a:solidFill>
                  <a:schemeClr val="bg1"/>
                </a:solidFill>
                <a:latin typeface="Franklin Gothic Book" panose="020B0503020102020204" pitchFamily="34" charset="0"/>
              </a:rPr>
              <a:t>East, </a:t>
            </a:r>
            <a:r>
              <a:rPr lang="en-GB" sz="2800" dirty="0" smtClean="0">
                <a:solidFill>
                  <a:schemeClr val="bg1"/>
                </a:solidFill>
                <a:latin typeface="Franklin Gothic Book" panose="020B0503020102020204" pitchFamily="34" charset="0"/>
              </a:rPr>
              <a:t>offering </a:t>
            </a:r>
            <a:r>
              <a:rPr lang="en-GB" sz="2800" dirty="0">
                <a:solidFill>
                  <a:schemeClr val="bg1"/>
                </a:solidFill>
                <a:latin typeface="Franklin Gothic Book" panose="020B0503020102020204" pitchFamily="34" charset="0"/>
              </a:rPr>
              <a:t>a tax free location with full duty free access to </a:t>
            </a:r>
            <a:r>
              <a:rPr lang="en-GB" sz="2800" dirty="0" smtClean="0">
                <a:solidFill>
                  <a:schemeClr val="bg1"/>
                </a:solidFill>
                <a:latin typeface="Franklin Gothic Book" panose="020B0503020102020204" pitchFamily="34" charset="0"/>
              </a:rPr>
              <a:t>GCC markets.</a:t>
            </a:r>
            <a:endParaRPr lang="en-US" sz="3000" dirty="0">
              <a:solidFill>
                <a:schemeClr val="bg1"/>
              </a:solidFill>
              <a:latin typeface="Franklin Gothic Book" panose="020B05030201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47012" y="1219200"/>
            <a:ext cx="3407290" cy="2143125"/>
          </a:xfrm>
          <a:prstGeom prst="rect">
            <a:avLst/>
          </a:prstGeom>
        </p:spPr>
      </p:pic>
    </p:spTree>
    <p:extLst>
      <p:ext uri="{BB962C8B-B14F-4D97-AF65-F5344CB8AC3E}">
        <p14:creationId xmlns:p14="http://schemas.microsoft.com/office/powerpoint/2010/main" xmlns="" val="1712533922"/>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5">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p:cTn id="2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5">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p:cTn id="3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p:cTn id="3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5">
                                            <p:txEl>
                                              <p:pRg st="6" end="6"/>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 calcmode="lin" valueType="num">
                                      <p:cBhvr>
                                        <p:cTn id="44"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2575" y="990600"/>
            <a:ext cx="10361850" cy="5638800"/>
          </a:xfrm>
        </p:spPr>
        <p:txBody>
          <a:bodyPr>
            <a:noAutofit/>
          </a:bodyPr>
          <a:lstStyle/>
          <a:p>
            <a:pPr marL="0" indent="0">
              <a:buNone/>
            </a:pPr>
            <a:r>
              <a:rPr lang="en-US" sz="2400" b="1" u="sng" dirty="0" smtClean="0">
                <a:solidFill>
                  <a:srgbClr val="009836"/>
                </a:solidFill>
                <a:latin typeface="Franklin Gothic Book" panose="020B0503020102020204" pitchFamily="34" charset="0"/>
              </a:rPr>
              <a:t>Ku</a:t>
            </a:r>
            <a:r>
              <a:rPr lang="en-US" sz="2400" b="1" u="sng" dirty="0" smtClean="0">
                <a:solidFill>
                  <a:schemeClr val="bg1"/>
                </a:solidFill>
                <a:latin typeface="Franklin Gothic Book" panose="020B0503020102020204" pitchFamily="34" charset="0"/>
              </a:rPr>
              <a:t>wa</a:t>
            </a:r>
            <a:r>
              <a:rPr lang="en-US" sz="2400" b="1" u="sng" dirty="0" smtClean="0">
                <a:solidFill>
                  <a:srgbClr val="FF0000"/>
                </a:solidFill>
                <a:latin typeface="Franklin Gothic Book" panose="020B0503020102020204" pitchFamily="34" charset="0"/>
              </a:rPr>
              <a:t>it</a:t>
            </a:r>
          </a:p>
          <a:p>
            <a:pPr marL="0" indent="0" algn="just">
              <a:buNone/>
            </a:pPr>
            <a:r>
              <a:rPr lang="en-GB" sz="2800" dirty="0" smtClean="0">
                <a:solidFill>
                  <a:schemeClr val="bg1"/>
                </a:solidFill>
                <a:latin typeface="Franklin Gothic Book" panose="020B0503020102020204" pitchFamily="34" charset="0"/>
              </a:rPr>
              <a:t>It is </a:t>
            </a:r>
            <a:r>
              <a:rPr lang="en-GB" sz="2800" dirty="0">
                <a:solidFill>
                  <a:schemeClr val="bg1"/>
                </a:solidFill>
                <a:latin typeface="Franklin Gothic Book" panose="020B0503020102020204" pitchFamily="34" charset="0"/>
              </a:rPr>
              <a:t>one of the richest countries </a:t>
            </a:r>
            <a:r>
              <a:rPr lang="en-GB" sz="2800" dirty="0" smtClean="0">
                <a:solidFill>
                  <a:schemeClr val="bg1"/>
                </a:solidFill>
                <a:latin typeface="Franklin Gothic Book" panose="020B0503020102020204" pitchFamily="34" charset="0"/>
              </a:rPr>
              <a:t>in </a:t>
            </a:r>
            <a:r>
              <a:rPr lang="en-GB" sz="2800" dirty="0">
                <a:solidFill>
                  <a:schemeClr val="bg1"/>
                </a:solidFill>
                <a:latin typeface="Franklin Gothic Book" panose="020B0503020102020204" pitchFamily="34" charset="0"/>
              </a:rPr>
              <a:t>the world, </a:t>
            </a:r>
            <a:endParaRPr lang="en-GB" sz="2800" dirty="0" smtClean="0">
              <a:solidFill>
                <a:schemeClr val="bg1"/>
              </a:solidFill>
              <a:latin typeface="Franklin Gothic Book" panose="020B0503020102020204" pitchFamily="34" charset="0"/>
            </a:endParaRPr>
          </a:p>
          <a:p>
            <a:pPr marL="0" indent="0" algn="just">
              <a:buNone/>
            </a:pPr>
            <a:r>
              <a:rPr lang="en-GB" sz="2800" dirty="0" smtClean="0">
                <a:solidFill>
                  <a:schemeClr val="bg1"/>
                </a:solidFill>
                <a:latin typeface="Franklin Gothic Book" panose="020B0503020102020204" pitchFamily="34" charset="0"/>
              </a:rPr>
              <a:t>per capita, but also the Gulf country with the </a:t>
            </a:r>
          </a:p>
          <a:p>
            <a:pPr marL="0" indent="0" algn="just">
              <a:buNone/>
            </a:pPr>
            <a:r>
              <a:rPr lang="en-GB" sz="2800" dirty="0" smtClean="0">
                <a:solidFill>
                  <a:schemeClr val="bg1"/>
                </a:solidFill>
                <a:latin typeface="Franklin Gothic Book" panose="020B0503020102020204" pitchFamily="34" charset="0"/>
              </a:rPr>
              <a:t>lowest amount of foreign investment and </a:t>
            </a:r>
          </a:p>
          <a:p>
            <a:pPr marL="0" indent="0" algn="just">
              <a:buNone/>
            </a:pPr>
            <a:r>
              <a:rPr lang="en-GB" sz="2800" dirty="0" smtClean="0">
                <a:solidFill>
                  <a:schemeClr val="bg1"/>
                </a:solidFill>
                <a:latin typeface="Franklin Gothic Book" panose="020B0503020102020204" pitchFamily="34" charset="0"/>
              </a:rPr>
              <a:t>economy diversification. </a:t>
            </a:r>
          </a:p>
          <a:p>
            <a:pPr marL="0" indent="0" algn="just">
              <a:buNone/>
            </a:pPr>
            <a:r>
              <a:rPr lang="en-GB" sz="2800" dirty="0">
                <a:solidFill>
                  <a:schemeClr val="bg1"/>
                </a:solidFill>
                <a:latin typeface="Franklin Gothic Book" panose="020B0503020102020204" pitchFamily="34" charset="0"/>
              </a:rPr>
              <a:t>The investments in the </a:t>
            </a:r>
            <a:r>
              <a:rPr lang="en-GB" sz="2800" b="1" dirty="0">
                <a:solidFill>
                  <a:srgbClr val="009836"/>
                </a:solidFill>
                <a:latin typeface="Franklin Gothic Book" panose="020B0503020102020204" pitchFamily="34" charset="0"/>
              </a:rPr>
              <a:t>Kuwaiti Foundation for the Advancement of the Sciences</a:t>
            </a:r>
            <a:r>
              <a:rPr lang="en-GB" sz="2800" dirty="0">
                <a:solidFill>
                  <a:schemeClr val="bg1"/>
                </a:solidFill>
                <a:latin typeface="Franklin Gothic Book" panose="020B0503020102020204" pitchFamily="34" charset="0"/>
              </a:rPr>
              <a:t> </a:t>
            </a:r>
            <a:r>
              <a:rPr lang="en-GB" sz="2800" dirty="0" smtClean="0">
                <a:solidFill>
                  <a:schemeClr val="bg1"/>
                </a:solidFill>
                <a:latin typeface="Franklin Gothic Book" panose="020B0503020102020204" pitchFamily="34" charset="0"/>
              </a:rPr>
              <a:t>and the implementation of the </a:t>
            </a:r>
            <a:r>
              <a:rPr lang="en-GB" sz="2800" b="1" dirty="0" smtClean="0">
                <a:solidFill>
                  <a:srgbClr val="009836"/>
                </a:solidFill>
                <a:effectLst>
                  <a:outerShdw blurRad="38100" dist="38100" dir="2700000" algn="tl">
                    <a:srgbClr val="000000">
                      <a:alpha val="43137"/>
                    </a:srgbClr>
                  </a:outerShdw>
                </a:effectLst>
                <a:latin typeface="Franklin Gothic Book" panose="020B0503020102020204" pitchFamily="34" charset="0"/>
              </a:rPr>
              <a:t>Kuwaiti </a:t>
            </a:r>
            <a:r>
              <a:rPr lang="en-GB" sz="2800" b="1" dirty="0">
                <a:solidFill>
                  <a:srgbClr val="009836"/>
                </a:solidFill>
                <a:effectLst>
                  <a:outerShdw blurRad="38100" dist="38100" dir="2700000" algn="tl">
                    <a:srgbClr val="000000">
                      <a:alpha val="43137"/>
                    </a:srgbClr>
                  </a:outerShdw>
                </a:effectLst>
                <a:latin typeface="Franklin Gothic Book" panose="020B0503020102020204" pitchFamily="34" charset="0"/>
              </a:rPr>
              <a:t>National Fund for Small and Medium Enterprise</a:t>
            </a:r>
            <a:r>
              <a:rPr lang="en-GB" sz="2800" b="1" dirty="0">
                <a:solidFill>
                  <a:srgbClr val="009836"/>
                </a:solidFill>
                <a:latin typeface="Franklin Gothic Book" panose="020B0503020102020204" pitchFamily="34" charset="0"/>
              </a:rPr>
              <a:t> D</a:t>
            </a:r>
            <a:r>
              <a:rPr lang="en-GB" sz="2800" b="1" dirty="0" smtClean="0">
                <a:solidFill>
                  <a:srgbClr val="009836"/>
                </a:solidFill>
                <a:latin typeface="Franklin Gothic Book" panose="020B0503020102020204" pitchFamily="34" charset="0"/>
              </a:rPr>
              <a:t>evelopment</a:t>
            </a:r>
            <a:r>
              <a:rPr lang="en-GB" sz="2800" dirty="0" smtClean="0">
                <a:solidFill>
                  <a:schemeClr val="bg1"/>
                </a:solidFill>
                <a:latin typeface="Franklin Gothic Book" panose="020B0503020102020204" pitchFamily="34" charset="0"/>
              </a:rPr>
              <a:t> in 2013 </a:t>
            </a:r>
            <a:r>
              <a:rPr lang="en-GB" sz="2800" dirty="0">
                <a:solidFill>
                  <a:schemeClr val="bg1"/>
                </a:solidFill>
                <a:latin typeface="Franklin Gothic Book" panose="020B0503020102020204" pitchFamily="34" charset="0"/>
              </a:rPr>
              <a:t>– a national venture fund with access to </a:t>
            </a:r>
            <a:r>
              <a:rPr lang="en-GB" sz="2800" dirty="0" smtClean="0">
                <a:solidFill>
                  <a:schemeClr val="bg1"/>
                </a:solidFill>
                <a:latin typeface="Franklin Gothic Book" panose="020B0503020102020204" pitchFamily="34" charset="0"/>
              </a:rPr>
              <a:t>$</a:t>
            </a:r>
            <a:r>
              <a:rPr lang="en-GB" sz="2800" dirty="0">
                <a:solidFill>
                  <a:schemeClr val="bg1"/>
                </a:solidFill>
                <a:latin typeface="Franklin Gothic Book" panose="020B0503020102020204" pitchFamily="34" charset="0"/>
              </a:rPr>
              <a:t>7 </a:t>
            </a:r>
            <a:r>
              <a:rPr lang="en-GB" sz="2800" dirty="0" smtClean="0">
                <a:solidFill>
                  <a:schemeClr val="bg1"/>
                </a:solidFill>
                <a:latin typeface="Franklin Gothic Book" panose="020B0503020102020204" pitchFamily="34" charset="0"/>
              </a:rPr>
              <a:t>billion dedicated </a:t>
            </a:r>
            <a:r>
              <a:rPr lang="en-GB" sz="2800" dirty="0">
                <a:solidFill>
                  <a:schemeClr val="bg1"/>
                </a:solidFill>
                <a:latin typeface="Franklin Gothic Book" panose="020B0503020102020204" pitchFamily="34" charset="0"/>
              </a:rPr>
              <a:t>to </a:t>
            </a:r>
            <a:r>
              <a:rPr lang="en-GB" sz="2800" dirty="0" smtClean="0">
                <a:solidFill>
                  <a:schemeClr val="bg1"/>
                </a:solidFill>
                <a:latin typeface="Franklin Gothic Book" panose="020B0503020102020204" pitchFamily="34" charset="0"/>
              </a:rPr>
              <a:t>support </a:t>
            </a:r>
            <a:r>
              <a:rPr lang="en-GB" sz="2800" dirty="0">
                <a:solidFill>
                  <a:schemeClr val="bg1"/>
                </a:solidFill>
                <a:latin typeface="Franklin Gothic Book" panose="020B0503020102020204" pitchFamily="34" charset="0"/>
              </a:rPr>
              <a:t>local Kuwaiti </a:t>
            </a:r>
            <a:r>
              <a:rPr lang="en-GB" sz="2800" dirty="0" smtClean="0">
                <a:solidFill>
                  <a:schemeClr val="bg1"/>
                </a:solidFill>
                <a:latin typeface="Franklin Gothic Book" panose="020B0503020102020204" pitchFamily="34" charset="0"/>
              </a:rPr>
              <a:t>entrepreneurs</a:t>
            </a:r>
            <a:r>
              <a:rPr lang="en-GB" sz="2800" dirty="0">
                <a:solidFill>
                  <a:schemeClr val="bg1"/>
                </a:solidFill>
                <a:latin typeface="Franklin Gothic Book" panose="020B0503020102020204" pitchFamily="34" charset="0"/>
              </a:rPr>
              <a:t> </a:t>
            </a:r>
            <a:r>
              <a:rPr lang="en-GB" sz="2800" dirty="0" smtClean="0">
                <a:solidFill>
                  <a:schemeClr val="bg1"/>
                </a:solidFill>
                <a:latin typeface="Franklin Gothic Book" panose="020B0503020102020204" pitchFamily="34" charset="0"/>
              </a:rPr>
              <a:t>- could boost </a:t>
            </a:r>
            <a:r>
              <a:rPr lang="en-GB" sz="2800" dirty="0">
                <a:solidFill>
                  <a:schemeClr val="bg1"/>
                </a:solidFill>
                <a:latin typeface="Franklin Gothic Book" panose="020B0503020102020204" pitchFamily="34" charset="0"/>
              </a:rPr>
              <a:t>private enterprise creation and research commercialization by Kuwaiti scientists and university </a:t>
            </a:r>
            <a:r>
              <a:rPr lang="en-GB" sz="2800" dirty="0" smtClean="0">
                <a:solidFill>
                  <a:schemeClr val="bg1"/>
                </a:solidFill>
                <a:latin typeface="Franklin Gothic Book" panose="020B0503020102020204" pitchFamily="34" charset="0"/>
              </a:rPr>
              <a:t>researchers. </a:t>
            </a:r>
          </a:p>
          <a:p>
            <a:pPr marL="0" indent="0">
              <a:buNone/>
            </a:pPr>
            <a:endParaRPr lang="en-US" sz="2800" b="1" u="sng" dirty="0">
              <a:solidFill>
                <a:schemeClr val="bg1"/>
              </a:solidFill>
              <a:latin typeface="Franklin Gothic Book" panose="020B0503020102020204" pitchFamily="34" charset="0"/>
            </a:endParaRPr>
          </a:p>
        </p:txBody>
      </p:sp>
      <p:sp>
        <p:nvSpPr>
          <p:cNvPr id="3" name="Title 2"/>
          <p:cNvSpPr>
            <a:spLocks noGrp="1"/>
          </p:cNvSpPr>
          <p:nvPr>
            <p:ph type="title"/>
          </p:nvPr>
        </p:nvSpPr>
        <p:spPr/>
        <p:txBody>
          <a:bodyPr/>
          <a:lstStyle/>
          <a:p>
            <a:r>
              <a:rPr lang="en-US" dirty="0"/>
              <a:t>Innovation Sector in the GCC Countries</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65255" y="1143000"/>
            <a:ext cx="3413760" cy="2133600"/>
          </a:xfrm>
          <a:prstGeom prst="rect">
            <a:avLst/>
          </a:prstGeom>
        </p:spPr>
      </p:pic>
    </p:spTree>
    <p:extLst>
      <p:ext uri="{BB962C8B-B14F-4D97-AF65-F5344CB8AC3E}">
        <p14:creationId xmlns:p14="http://schemas.microsoft.com/office/powerpoint/2010/main" xmlns="" val="3189322839"/>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 calcmode="lin" valueType="num">
                                      <p:cBhvr>
                                        <p:cTn id="34"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2575" y="1143000"/>
            <a:ext cx="10361850" cy="5130801"/>
          </a:xfrm>
        </p:spPr>
        <p:txBody>
          <a:bodyPr>
            <a:normAutofit lnSpcReduction="10000"/>
          </a:bodyPr>
          <a:lstStyle/>
          <a:p>
            <a:pPr marL="0" indent="0" algn="just">
              <a:buNone/>
            </a:pPr>
            <a:r>
              <a:rPr lang="en-US" sz="4400" dirty="0">
                <a:solidFill>
                  <a:schemeClr val="bg1"/>
                </a:solidFill>
                <a:latin typeface="Franklin Gothic Book" panose="020B0503020102020204" pitchFamily="34" charset="0"/>
              </a:rPr>
              <a:t>In order to be </a:t>
            </a:r>
            <a:r>
              <a:rPr lang="en-US" sz="4400" dirty="0" smtClean="0">
                <a:solidFill>
                  <a:schemeClr val="bg1"/>
                </a:solidFill>
                <a:latin typeface="Franklin Gothic Book" panose="020B0503020102020204" pitchFamily="34" charset="0"/>
              </a:rPr>
              <a:t>innovative, the </a:t>
            </a:r>
            <a:r>
              <a:rPr lang="en-US" sz="4400" dirty="0">
                <a:solidFill>
                  <a:schemeClr val="bg1"/>
                </a:solidFill>
                <a:latin typeface="Franklin Gothic Book" panose="020B0503020102020204" pitchFamily="34" charset="0"/>
              </a:rPr>
              <a:t>following conditions must be considered: </a:t>
            </a:r>
            <a:endParaRPr lang="en-US" sz="4400" dirty="0" smtClean="0">
              <a:solidFill>
                <a:schemeClr val="bg1"/>
              </a:solidFill>
              <a:latin typeface="Franklin Gothic Book" panose="020B0503020102020204" pitchFamily="34" charset="0"/>
            </a:endParaRPr>
          </a:p>
          <a:p>
            <a:pPr algn="just">
              <a:buFont typeface="Wingdings" panose="05000000000000000000" pitchFamily="2" charset="2"/>
              <a:buChar char="Ø"/>
            </a:pPr>
            <a:r>
              <a:rPr lang="en-US" sz="4400" dirty="0" smtClean="0">
                <a:solidFill>
                  <a:schemeClr val="bg1"/>
                </a:solidFill>
                <a:latin typeface="Franklin Gothic Book" panose="020B0503020102020204" pitchFamily="34" charset="0"/>
              </a:rPr>
              <a:t>access </a:t>
            </a:r>
            <a:r>
              <a:rPr lang="en-US" sz="4400" dirty="0">
                <a:solidFill>
                  <a:schemeClr val="bg1"/>
                </a:solidFill>
                <a:latin typeface="Franklin Gothic Book" panose="020B0503020102020204" pitchFamily="34" charset="0"/>
              </a:rPr>
              <a:t>to </a:t>
            </a:r>
            <a:r>
              <a:rPr lang="en-US" sz="4400" dirty="0" smtClean="0">
                <a:solidFill>
                  <a:schemeClr val="bg1"/>
                </a:solidFill>
                <a:latin typeface="Franklin Gothic Book" panose="020B0503020102020204" pitchFamily="34" charset="0"/>
              </a:rPr>
              <a:t>finance </a:t>
            </a:r>
          </a:p>
          <a:p>
            <a:pPr algn="just">
              <a:buFont typeface="Wingdings" panose="05000000000000000000" pitchFamily="2" charset="2"/>
              <a:buChar char="Ø"/>
            </a:pPr>
            <a:r>
              <a:rPr lang="en-US" sz="4400" dirty="0" smtClean="0">
                <a:solidFill>
                  <a:schemeClr val="bg1"/>
                </a:solidFill>
                <a:latin typeface="Franklin Gothic Book" panose="020B0503020102020204" pitchFamily="34" charset="0"/>
              </a:rPr>
              <a:t>skills </a:t>
            </a:r>
            <a:r>
              <a:rPr lang="en-US" sz="4400" dirty="0">
                <a:solidFill>
                  <a:schemeClr val="bg1"/>
                </a:solidFill>
                <a:latin typeface="Franklin Gothic Book" panose="020B0503020102020204" pitchFamily="34" charset="0"/>
              </a:rPr>
              <a:t>for </a:t>
            </a:r>
            <a:r>
              <a:rPr lang="en-US" sz="4400" dirty="0" smtClean="0">
                <a:solidFill>
                  <a:schemeClr val="bg1"/>
                </a:solidFill>
                <a:latin typeface="Franklin Gothic Book" panose="020B0503020102020204" pitchFamily="34" charset="0"/>
              </a:rPr>
              <a:t>innovation</a:t>
            </a:r>
          </a:p>
          <a:p>
            <a:pPr algn="just">
              <a:buFont typeface="Wingdings" panose="05000000000000000000" pitchFamily="2" charset="2"/>
              <a:buChar char="Ø"/>
            </a:pPr>
            <a:r>
              <a:rPr lang="en-US" sz="4400" dirty="0" smtClean="0">
                <a:solidFill>
                  <a:schemeClr val="bg1"/>
                </a:solidFill>
                <a:latin typeface="Franklin Gothic Book" panose="020B0503020102020204" pitchFamily="34" charset="0"/>
              </a:rPr>
              <a:t> </a:t>
            </a:r>
            <a:r>
              <a:rPr lang="en-US" sz="4400" dirty="0" smtClean="0">
                <a:solidFill>
                  <a:srgbClr val="FF0000"/>
                </a:solidFill>
                <a:latin typeface="Franklin Gothic Book" panose="020B0503020102020204" pitchFamily="34" charset="0"/>
              </a:rPr>
              <a:t>developed IP system</a:t>
            </a:r>
          </a:p>
          <a:p>
            <a:pPr algn="just">
              <a:buFont typeface="Wingdings" panose="05000000000000000000" pitchFamily="2" charset="2"/>
              <a:buChar char="Ø"/>
            </a:pPr>
            <a:r>
              <a:rPr lang="en-US" sz="4400" dirty="0" smtClean="0">
                <a:solidFill>
                  <a:schemeClr val="bg1"/>
                </a:solidFill>
                <a:latin typeface="Franklin Gothic Book" panose="020B0503020102020204" pitchFamily="34" charset="0"/>
              </a:rPr>
              <a:t>competition </a:t>
            </a:r>
            <a:r>
              <a:rPr lang="en-US" sz="4400" dirty="0">
                <a:solidFill>
                  <a:schemeClr val="bg1"/>
                </a:solidFill>
                <a:latin typeface="Franklin Gothic Book" panose="020B0503020102020204" pitchFamily="34" charset="0"/>
              </a:rPr>
              <a:t>and </a:t>
            </a:r>
            <a:r>
              <a:rPr lang="en-US" sz="4400" dirty="0" smtClean="0">
                <a:solidFill>
                  <a:schemeClr val="bg1"/>
                </a:solidFill>
                <a:latin typeface="Franklin Gothic Book" panose="020B0503020102020204" pitchFamily="34" charset="0"/>
              </a:rPr>
              <a:t>standards</a:t>
            </a:r>
          </a:p>
          <a:p>
            <a:pPr algn="just">
              <a:buFont typeface="Wingdings" panose="05000000000000000000" pitchFamily="2" charset="2"/>
              <a:buChar char="Ø"/>
            </a:pPr>
            <a:r>
              <a:rPr lang="en-US" sz="4400" dirty="0" smtClean="0">
                <a:solidFill>
                  <a:schemeClr val="bg1"/>
                </a:solidFill>
                <a:latin typeface="Franklin Gothic Book" panose="020B0503020102020204" pitchFamily="34" charset="0"/>
              </a:rPr>
              <a:t>policy framework</a:t>
            </a:r>
            <a:endParaRPr lang="en-US" sz="4400" dirty="0">
              <a:solidFill>
                <a:schemeClr val="bg1"/>
              </a:solidFill>
              <a:latin typeface="Franklin Gothic Book" panose="020B0503020102020204" pitchFamily="34" charset="0"/>
            </a:endParaRPr>
          </a:p>
          <a:p>
            <a:endParaRPr lang="en-US" dirty="0"/>
          </a:p>
        </p:txBody>
      </p:sp>
      <p:sp>
        <p:nvSpPr>
          <p:cNvPr id="3" name="Title 2"/>
          <p:cNvSpPr>
            <a:spLocks noGrp="1"/>
          </p:cNvSpPr>
          <p:nvPr>
            <p:ph type="title"/>
          </p:nvPr>
        </p:nvSpPr>
        <p:spPr/>
        <p:txBody>
          <a:bodyPr/>
          <a:lstStyle/>
          <a:p>
            <a:r>
              <a:rPr lang="en-US" dirty="0" smtClean="0"/>
              <a:t>Changes required?</a:t>
            </a:r>
            <a:endParaRPr lang="en-US" dirty="0"/>
          </a:p>
        </p:txBody>
      </p:sp>
    </p:spTree>
    <p:extLst>
      <p:ext uri="{BB962C8B-B14F-4D97-AF65-F5344CB8AC3E}">
        <p14:creationId xmlns:p14="http://schemas.microsoft.com/office/powerpoint/2010/main" xmlns="" val="1878167992"/>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2575" y="1066800"/>
            <a:ext cx="10361850" cy="5334000"/>
          </a:xfrm>
        </p:spPr>
        <p:txBody>
          <a:bodyPr>
            <a:normAutofit/>
          </a:bodyPr>
          <a:lstStyle/>
          <a:p>
            <a:pPr>
              <a:buFont typeface="Wingdings" panose="05000000000000000000" pitchFamily="2" charset="2"/>
              <a:buChar char="Ø"/>
            </a:pPr>
            <a:r>
              <a:rPr lang="en-GB" sz="4000" dirty="0">
                <a:solidFill>
                  <a:schemeClr val="bg1"/>
                </a:solidFill>
                <a:latin typeface="Franklin Gothic Book" panose="020B0503020102020204" pitchFamily="34" charset="0"/>
              </a:rPr>
              <a:t>Economic growth and </a:t>
            </a:r>
            <a:r>
              <a:rPr lang="en-GB" sz="4000" dirty="0" smtClean="0">
                <a:solidFill>
                  <a:schemeClr val="bg1"/>
                </a:solidFill>
                <a:latin typeface="Franklin Gothic Book" panose="020B0503020102020204" pitchFamily="34" charset="0"/>
              </a:rPr>
              <a:t>employment</a:t>
            </a:r>
          </a:p>
          <a:p>
            <a:pPr>
              <a:buFont typeface="Wingdings" panose="05000000000000000000" pitchFamily="2" charset="2"/>
              <a:buChar char="Ø"/>
            </a:pPr>
            <a:r>
              <a:rPr lang="en-GB" sz="4000" dirty="0" smtClean="0">
                <a:solidFill>
                  <a:schemeClr val="bg1"/>
                </a:solidFill>
                <a:latin typeface="Franklin Gothic Book" panose="020B0503020102020204" pitchFamily="34" charset="0"/>
              </a:rPr>
              <a:t>Scientific and Social progress </a:t>
            </a:r>
          </a:p>
          <a:p>
            <a:pPr>
              <a:buFont typeface="Wingdings" panose="05000000000000000000" pitchFamily="2" charset="2"/>
              <a:buChar char="Ø"/>
            </a:pPr>
            <a:r>
              <a:rPr lang="en-GB" sz="4000" dirty="0" smtClean="0">
                <a:solidFill>
                  <a:schemeClr val="bg1"/>
                </a:solidFill>
                <a:latin typeface="Franklin Gothic Book" panose="020B0503020102020204" pitchFamily="34" charset="0"/>
              </a:rPr>
              <a:t>Better quality of products and services</a:t>
            </a:r>
          </a:p>
          <a:p>
            <a:pPr>
              <a:buFont typeface="Wingdings" panose="05000000000000000000" pitchFamily="2" charset="2"/>
              <a:buChar char="Ø"/>
            </a:pPr>
            <a:r>
              <a:rPr lang="en-GB" sz="4000" dirty="0" smtClean="0">
                <a:solidFill>
                  <a:schemeClr val="bg1"/>
                </a:solidFill>
                <a:latin typeface="Franklin Gothic Book" panose="020B0503020102020204" pitchFamily="34" charset="0"/>
              </a:rPr>
              <a:t>Increased customer satisfaction</a:t>
            </a:r>
          </a:p>
          <a:p>
            <a:pPr>
              <a:buFont typeface="Wingdings" panose="05000000000000000000" pitchFamily="2" charset="2"/>
              <a:buChar char="Ø"/>
            </a:pPr>
            <a:r>
              <a:rPr lang="en-GB" sz="4000" dirty="0" smtClean="0">
                <a:solidFill>
                  <a:schemeClr val="bg1"/>
                </a:solidFill>
                <a:latin typeface="Franklin Gothic Book" panose="020B0503020102020204" pitchFamily="34" charset="0"/>
              </a:rPr>
              <a:t>Diversity </a:t>
            </a:r>
          </a:p>
          <a:p>
            <a:pPr>
              <a:buFont typeface="Wingdings" panose="05000000000000000000" pitchFamily="2" charset="2"/>
              <a:buChar char="Ø"/>
            </a:pPr>
            <a:r>
              <a:rPr lang="en-GB" sz="4000" dirty="0" smtClean="0">
                <a:solidFill>
                  <a:schemeClr val="bg1"/>
                </a:solidFill>
                <a:latin typeface="Franklin Gothic Book" panose="020B0503020102020204" pitchFamily="34" charset="0"/>
              </a:rPr>
              <a:t>Business agility </a:t>
            </a:r>
          </a:p>
          <a:p>
            <a:pPr>
              <a:buFont typeface="Wingdings" panose="05000000000000000000" pitchFamily="2" charset="2"/>
              <a:buChar char="Ø"/>
            </a:pPr>
            <a:r>
              <a:rPr lang="en-GB" sz="4000" dirty="0" smtClean="0">
                <a:solidFill>
                  <a:schemeClr val="bg1"/>
                </a:solidFill>
                <a:latin typeface="Franklin Gothic Book" panose="020B0503020102020204" pitchFamily="34" charset="0"/>
              </a:rPr>
              <a:t>Environmental benefits</a:t>
            </a:r>
          </a:p>
        </p:txBody>
      </p:sp>
      <p:sp>
        <p:nvSpPr>
          <p:cNvPr id="3" name="Title 2"/>
          <p:cNvSpPr>
            <a:spLocks noGrp="1"/>
          </p:cNvSpPr>
          <p:nvPr>
            <p:ph type="title"/>
          </p:nvPr>
        </p:nvSpPr>
        <p:spPr/>
        <p:txBody>
          <a:bodyPr/>
          <a:lstStyle/>
          <a:p>
            <a:r>
              <a:rPr lang="en-US" b="1" dirty="0" smtClean="0">
                <a:latin typeface="Franklin Gothic Book" panose="020B0503020102020204" pitchFamily="34" charset="0"/>
              </a:rPr>
              <a:t>Regional Impact</a:t>
            </a:r>
            <a:endParaRPr lang="en-US" b="1" dirty="0">
              <a:latin typeface="Franklin Gothic Book" panose="020B0503020102020204" pitchFamily="34" charset="0"/>
            </a:endParaRPr>
          </a:p>
        </p:txBody>
      </p:sp>
    </p:spTree>
    <p:extLst>
      <p:ext uri="{BB962C8B-B14F-4D97-AF65-F5344CB8AC3E}">
        <p14:creationId xmlns:p14="http://schemas.microsoft.com/office/powerpoint/2010/main" xmlns="" val="995029087"/>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image30.jpg" descr="C:\Work\StockPhotos\Places\UAE\bigstock-Dubai-Marina-Uae-65822908.jpg"/>
          <p:cNvPicPr/>
          <p:nvPr/>
        </p:nvPicPr>
        <p:blipFill>
          <a:blip r:embed="rId2" cstate="print">
            <a:extLst/>
          </a:blip>
          <a:stretch>
            <a:fillRect/>
          </a:stretch>
        </p:blipFill>
        <p:spPr>
          <a:xfrm>
            <a:off x="4763" y="906389"/>
            <a:ext cx="12188825" cy="5045225"/>
          </a:xfrm>
          <a:prstGeom prst="rect">
            <a:avLst/>
          </a:prstGeom>
          <a:ln w="12700">
            <a:miter lim="400000"/>
          </a:ln>
        </p:spPr>
      </p:pic>
      <p:sp>
        <p:nvSpPr>
          <p:cNvPr id="156" name="Shape 156"/>
          <p:cNvSpPr/>
          <p:nvPr/>
        </p:nvSpPr>
        <p:spPr>
          <a:xfrm>
            <a:off x="4114332" y="1444160"/>
            <a:ext cx="3969686" cy="39696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
        <p:nvSpPr>
          <p:cNvPr id="157" name="Shape 157"/>
          <p:cNvSpPr/>
          <p:nvPr/>
        </p:nvSpPr>
        <p:spPr>
          <a:xfrm>
            <a:off x="4114332" y="3121227"/>
            <a:ext cx="3969684" cy="6155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800" b="1">
                <a:solidFill>
                  <a:srgbClr val="68676C"/>
                </a:solidFill>
                <a:latin typeface="Franklin Gothic Medium"/>
                <a:ea typeface="Franklin Gothic Medium"/>
                <a:cs typeface="Franklin Gothic Medium"/>
                <a:sym typeface="Franklin Gothic Medium"/>
              </a:defRPr>
            </a:lvl1pPr>
          </a:lstStyle>
          <a:p>
            <a:pPr lvl="0">
              <a:defRPr sz="1800" b="0">
                <a:solidFill>
                  <a:srgbClr val="000000"/>
                </a:solidFill>
              </a:defRPr>
            </a:pPr>
            <a:r>
              <a:rPr sz="4000" dirty="0">
                <a:latin typeface="+mn-lt"/>
              </a:rPr>
              <a:t>Thank you!</a:t>
            </a:r>
          </a:p>
        </p:txBody>
      </p:sp>
    </p:spTree>
    <p:extLst>
      <p:ext uri="{BB962C8B-B14F-4D97-AF65-F5344CB8AC3E}">
        <p14:creationId xmlns:p14="http://schemas.microsoft.com/office/powerpoint/2010/main" xmlns="" val="162242317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tretch>
            <a:fillRect/>
          </a:stretch>
        </p:blipFill>
        <p:spPr bwMode="auto">
          <a:xfrm>
            <a:off x="4851" y="0"/>
            <a:ext cx="12179122" cy="385243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79412" y="4689897"/>
            <a:ext cx="4800599" cy="1231106"/>
          </a:xfrm>
          <a:prstGeom prst="rect">
            <a:avLst/>
          </a:prstGeom>
          <a:noFill/>
        </p:spPr>
        <p:txBody>
          <a:bodyPr wrap="square" lIns="0" tIns="0" rIns="0" bIns="0" rtlCol="0">
            <a:spAutoFit/>
          </a:bodyPr>
          <a:lstStyle/>
          <a:p>
            <a:pPr algn="r"/>
            <a:r>
              <a:rPr lang="en-US" sz="1600" b="1" dirty="0" smtClean="0">
                <a:latin typeface="Franklin Gothic Book" panose="020B0503020102020204" pitchFamily="34" charset="0"/>
              </a:rPr>
              <a:t>Adriana Butu</a:t>
            </a:r>
          </a:p>
          <a:p>
            <a:pPr algn="r"/>
            <a:r>
              <a:rPr lang="en-US" sz="1600" dirty="0" smtClean="0">
                <a:latin typeface="Franklin Gothic Book" panose="020B0503020102020204" pitchFamily="34" charset="0"/>
              </a:rPr>
              <a:t>Head of Trademark and Recordal Departments</a:t>
            </a:r>
          </a:p>
          <a:p>
            <a:pPr algn="r"/>
            <a:endParaRPr lang="en-US" sz="1600" dirty="0" smtClean="0">
              <a:latin typeface="Franklin Gothic Book" panose="020B0503020102020204" pitchFamily="34" charset="0"/>
            </a:endParaRPr>
          </a:p>
          <a:p>
            <a:pPr algn="r"/>
            <a:r>
              <a:rPr lang="en-US" sz="1600" b="1" dirty="0" smtClean="0">
                <a:latin typeface="Franklin Gothic Book" panose="020B0503020102020204" pitchFamily="34" charset="0"/>
              </a:rPr>
              <a:t>Dennemeyer &amp; Associates, Dubai U.A.E.</a:t>
            </a:r>
          </a:p>
          <a:p>
            <a:pPr algn="r"/>
            <a:r>
              <a:rPr lang="en-US" sz="1600" dirty="0" smtClean="0">
                <a:latin typeface="Franklin Gothic Book" panose="020B0503020102020204" pitchFamily="34" charset="0"/>
              </a:rPr>
              <a:t>abutu@dennemeyer-law.com</a:t>
            </a:r>
          </a:p>
        </p:txBody>
      </p:sp>
      <p:sp>
        <p:nvSpPr>
          <p:cNvPr id="6" name="TextBox 5"/>
          <p:cNvSpPr txBox="1"/>
          <p:nvPr/>
        </p:nvSpPr>
        <p:spPr>
          <a:xfrm>
            <a:off x="5713412" y="4689897"/>
            <a:ext cx="5867400" cy="923330"/>
          </a:xfrm>
          <a:prstGeom prst="rect">
            <a:avLst/>
          </a:prstGeom>
          <a:noFill/>
        </p:spPr>
        <p:txBody>
          <a:bodyPr wrap="square" lIns="0" tIns="0" rIns="0" bIns="0" rtlCol="0">
            <a:spAutoFit/>
          </a:bodyPr>
          <a:lstStyle/>
          <a:p>
            <a:r>
              <a:rPr lang="en-GB" sz="1600" b="1" dirty="0" smtClean="0">
                <a:latin typeface="Franklin Gothic Book" panose="020B0503020102020204" pitchFamily="34" charset="0"/>
              </a:rPr>
              <a:t>Embracing Innovation – GCC Countries' Approach for Economic Sustainability in the Region</a:t>
            </a:r>
            <a:endParaRPr lang="en-US" sz="1600" dirty="0" smtClean="0">
              <a:latin typeface="Franklin Gothic Book" panose="020B0503020102020204" pitchFamily="34" charset="0"/>
            </a:endParaRPr>
          </a:p>
          <a:p>
            <a:endParaRPr lang="en-US" sz="1400" dirty="0">
              <a:latin typeface="Franklin Gothic Book" panose="020B0503020102020204" pitchFamily="34" charset="0"/>
            </a:endParaRPr>
          </a:p>
          <a:p>
            <a:endParaRPr lang="en-US" sz="1400" dirty="0" smtClean="0">
              <a:latin typeface="Franklin Gothic Book" panose="020B0503020102020204" pitchFamily="34" charset="0"/>
            </a:endParaRPr>
          </a:p>
        </p:txBody>
      </p:sp>
      <p:cxnSp>
        <p:nvCxnSpPr>
          <p:cNvPr id="4" name="Straight Connector 3"/>
          <p:cNvCxnSpPr/>
          <p:nvPr/>
        </p:nvCxnSpPr>
        <p:spPr>
          <a:xfrm>
            <a:off x="5332412" y="4648200"/>
            <a:ext cx="0" cy="15585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7985033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2575" y="304800"/>
            <a:ext cx="10361850" cy="508001"/>
          </a:xfrm>
        </p:spPr>
        <p:txBody>
          <a:bodyPr/>
          <a:lstStyle/>
          <a:p>
            <a:r>
              <a:rPr lang="en-US" b="1" dirty="0" smtClean="0">
                <a:latin typeface="Franklin Gothic Book" panose="020B0503020102020204" pitchFamily="34" charset="0"/>
              </a:rPr>
              <a:t>Dennemeyer – Your global partner with local expertise</a:t>
            </a:r>
            <a:endParaRPr lang="en-US" b="1" dirty="0">
              <a:latin typeface="Franklin Gothic Book" panose="020B0503020102020204" pitchFamily="34" charset="0"/>
            </a:endParaRPr>
          </a:p>
        </p:txBody>
      </p:sp>
      <p:grpSp>
        <p:nvGrpSpPr>
          <p:cNvPr id="11" name="Group 10"/>
          <p:cNvGrpSpPr/>
          <p:nvPr/>
        </p:nvGrpSpPr>
        <p:grpSpPr>
          <a:xfrm>
            <a:off x="914399" y="2333995"/>
            <a:ext cx="2194560" cy="2194560"/>
            <a:chOff x="914399" y="2333995"/>
            <a:chExt cx="2194560" cy="2194560"/>
          </a:xfrm>
        </p:grpSpPr>
        <p:sp>
          <p:nvSpPr>
            <p:cNvPr id="5" name="Oval 4"/>
            <p:cNvSpPr/>
            <p:nvPr/>
          </p:nvSpPr>
          <p:spPr>
            <a:xfrm>
              <a:off x="914399" y="2333995"/>
              <a:ext cx="2194560" cy="219456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95796" y="2438400"/>
              <a:ext cx="1995054" cy="954107"/>
            </a:xfrm>
            <a:prstGeom prst="rect">
              <a:avLst/>
            </a:prstGeom>
            <a:noFill/>
          </p:spPr>
          <p:txBody>
            <a:bodyPr wrap="square" rtlCol="0">
              <a:spAutoFit/>
            </a:bodyPr>
            <a:lstStyle/>
            <a:p>
              <a:pPr algn="ctr"/>
              <a:r>
                <a:rPr lang="en-US" sz="5600" dirty="0" smtClean="0">
                  <a:solidFill>
                    <a:schemeClr val="bg1"/>
                  </a:solidFill>
                  <a:latin typeface="Franklin Gothic Medium" panose="020B0603020102020204" pitchFamily="34" charset="0"/>
                </a:rPr>
                <a:t>23</a:t>
              </a:r>
              <a:endParaRPr lang="en-US" sz="5600" dirty="0">
                <a:solidFill>
                  <a:schemeClr val="bg1"/>
                </a:solidFill>
                <a:latin typeface="Franklin Gothic Medium" panose="020B0603020102020204" pitchFamily="34" charset="0"/>
              </a:endParaRPr>
            </a:p>
          </p:txBody>
        </p:sp>
        <p:sp>
          <p:nvSpPr>
            <p:cNvPr id="8" name="TextBox 7"/>
            <p:cNvSpPr txBox="1"/>
            <p:nvPr/>
          </p:nvSpPr>
          <p:spPr>
            <a:xfrm>
              <a:off x="1076951" y="3276600"/>
              <a:ext cx="1832744" cy="650510"/>
            </a:xfrm>
            <a:prstGeom prst="rect">
              <a:avLst/>
            </a:prstGeom>
            <a:noFill/>
          </p:spPr>
          <p:txBody>
            <a:bodyPr wrap="square" rtlCol="0">
              <a:noAutofit/>
            </a:bodyPr>
            <a:lstStyle/>
            <a:p>
              <a:pPr algn="ctr"/>
              <a:r>
                <a:rPr lang="en-US" sz="1800" dirty="0" smtClean="0">
                  <a:solidFill>
                    <a:schemeClr val="bg1"/>
                  </a:solidFill>
                  <a:latin typeface="Franklin Gothic Book" panose="020B0503020102020204" pitchFamily="34" charset="0"/>
                </a:rPr>
                <a:t>Offices in </a:t>
              </a:r>
            </a:p>
            <a:p>
              <a:pPr algn="ctr"/>
              <a:r>
                <a:rPr lang="en-US" sz="1800" dirty="0" smtClean="0">
                  <a:solidFill>
                    <a:schemeClr val="bg1"/>
                  </a:solidFill>
                  <a:latin typeface="Franklin Gothic Book" panose="020B0503020102020204" pitchFamily="34" charset="0"/>
                </a:rPr>
                <a:t>18 countries</a:t>
              </a:r>
              <a:endParaRPr lang="en-US" sz="1800" dirty="0">
                <a:solidFill>
                  <a:schemeClr val="bg1"/>
                </a:solidFill>
                <a:latin typeface="Franklin Gothic Book" panose="020B0503020102020204" pitchFamily="34" charset="0"/>
              </a:endParaRPr>
            </a:p>
          </p:txBody>
        </p:sp>
      </p:grpSp>
      <p:grpSp>
        <p:nvGrpSpPr>
          <p:cNvPr id="18" name="Group 17"/>
          <p:cNvGrpSpPr/>
          <p:nvPr/>
        </p:nvGrpSpPr>
        <p:grpSpPr>
          <a:xfrm>
            <a:off x="3631670" y="2332168"/>
            <a:ext cx="2194560" cy="2194560"/>
            <a:chOff x="4713158" y="2047745"/>
            <a:chExt cx="3038759" cy="3038759"/>
          </a:xfrm>
        </p:grpSpPr>
        <p:sp>
          <p:nvSpPr>
            <p:cNvPr id="19" name="Oval 18"/>
            <p:cNvSpPr/>
            <p:nvPr/>
          </p:nvSpPr>
          <p:spPr>
            <a:xfrm>
              <a:off x="4713158" y="2047745"/>
              <a:ext cx="3038759" cy="3038759"/>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896610" y="2195215"/>
              <a:ext cx="2762507" cy="954108"/>
            </a:xfrm>
            <a:prstGeom prst="rect">
              <a:avLst/>
            </a:prstGeom>
            <a:noFill/>
          </p:spPr>
          <p:txBody>
            <a:bodyPr wrap="square" rtlCol="0">
              <a:spAutoFit/>
            </a:bodyPr>
            <a:lstStyle/>
            <a:p>
              <a:pPr algn="ctr"/>
              <a:r>
                <a:rPr lang="en-US" sz="5600" dirty="0" smtClean="0">
                  <a:solidFill>
                    <a:schemeClr val="bg1"/>
                  </a:solidFill>
                  <a:latin typeface="Franklin Gothic Medium" panose="020B0603020102020204" pitchFamily="34" charset="0"/>
                </a:rPr>
                <a:t>50+</a:t>
              </a:r>
              <a:endParaRPr lang="en-US" sz="5600" dirty="0">
                <a:solidFill>
                  <a:schemeClr val="bg1"/>
                </a:solidFill>
                <a:latin typeface="Franklin Gothic Medium" panose="020B0603020102020204" pitchFamily="34" charset="0"/>
              </a:endParaRPr>
            </a:p>
          </p:txBody>
        </p:sp>
        <p:sp>
          <p:nvSpPr>
            <p:cNvPr id="21" name="TextBox 20"/>
            <p:cNvSpPr txBox="1"/>
            <p:nvPr/>
          </p:nvSpPr>
          <p:spPr>
            <a:xfrm>
              <a:off x="4821071" y="3358790"/>
              <a:ext cx="2913584" cy="914399"/>
            </a:xfrm>
            <a:prstGeom prst="rect">
              <a:avLst/>
            </a:prstGeom>
            <a:noFill/>
          </p:spPr>
          <p:txBody>
            <a:bodyPr wrap="square" rtlCol="0">
              <a:noAutofit/>
            </a:bodyPr>
            <a:lstStyle/>
            <a:p>
              <a:pPr algn="ctr"/>
              <a:r>
                <a:rPr lang="en-US" sz="1800" dirty="0" smtClean="0">
                  <a:solidFill>
                    <a:schemeClr val="bg1"/>
                  </a:solidFill>
                  <a:latin typeface="Franklin Gothic Book" panose="020B0503020102020204" pitchFamily="34" charset="0"/>
                </a:rPr>
                <a:t>Years of experience in intellectual </a:t>
              </a:r>
            </a:p>
            <a:p>
              <a:pPr algn="ctr"/>
              <a:r>
                <a:rPr lang="en-US" sz="1800" dirty="0" smtClean="0">
                  <a:solidFill>
                    <a:schemeClr val="bg1"/>
                  </a:solidFill>
                  <a:latin typeface="Franklin Gothic Book" panose="020B0503020102020204" pitchFamily="34" charset="0"/>
                </a:rPr>
                <a:t>property</a:t>
              </a:r>
              <a:endParaRPr lang="en-US" sz="1800" dirty="0">
                <a:solidFill>
                  <a:schemeClr val="bg1"/>
                </a:solidFill>
                <a:latin typeface="Franklin Gothic Book" panose="020B0503020102020204" pitchFamily="34" charset="0"/>
              </a:endParaRPr>
            </a:p>
          </p:txBody>
        </p:sp>
      </p:grpSp>
      <p:grpSp>
        <p:nvGrpSpPr>
          <p:cNvPr id="27" name="Group 26"/>
          <p:cNvGrpSpPr/>
          <p:nvPr/>
        </p:nvGrpSpPr>
        <p:grpSpPr>
          <a:xfrm>
            <a:off x="6348941" y="2331720"/>
            <a:ext cx="2194560" cy="2194560"/>
            <a:chOff x="4713156" y="2047745"/>
            <a:chExt cx="3013647" cy="3013645"/>
          </a:xfrm>
        </p:grpSpPr>
        <p:sp>
          <p:nvSpPr>
            <p:cNvPr id="28" name="Oval 27"/>
            <p:cNvSpPr/>
            <p:nvPr/>
          </p:nvSpPr>
          <p:spPr>
            <a:xfrm>
              <a:off x="4713156" y="2047745"/>
              <a:ext cx="3013647" cy="301364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922437" y="2194242"/>
              <a:ext cx="2762508" cy="1394743"/>
            </a:xfrm>
            <a:prstGeom prst="rect">
              <a:avLst/>
            </a:prstGeom>
            <a:noFill/>
          </p:spPr>
          <p:txBody>
            <a:bodyPr wrap="square" rtlCol="0">
              <a:spAutoFit/>
            </a:bodyPr>
            <a:lstStyle/>
            <a:p>
              <a:pPr algn="ctr"/>
              <a:r>
                <a:rPr lang="en-US" sz="5400" dirty="0" smtClean="0">
                  <a:solidFill>
                    <a:schemeClr val="bg1"/>
                  </a:solidFill>
                  <a:latin typeface="Franklin Gothic Medium" panose="020B0603020102020204" pitchFamily="34" charset="0"/>
                </a:rPr>
                <a:t>180+</a:t>
              </a:r>
              <a:endParaRPr lang="en-US" sz="5400" dirty="0">
                <a:solidFill>
                  <a:schemeClr val="bg1"/>
                </a:solidFill>
                <a:latin typeface="Franklin Gothic Medium" panose="020B0603020102020204" pitchFamily="34" charset="0"/>
              </a:endParaRPr>
            </a:p>
          </p:txBody>
        </p:sp>
        <p:sp>
          <p:nvSpPr>
            <p:cNvPr id="30" name="TextBox 29"/>
            <p:cNvSpPr txBox="1"/>
            <p:nvPr/>
          </p:nvSpPr>
          <p:spPr>
            <a:xfrm>
              <a:off x="5065832" y="3345287"/>
              <a:ext cx="2475719" cy="914400"/>
            </a:xfrm>
            <a:prstGeom prst="rect">
              <a:avLst/>
            </a:prstGeom>
            <a:noFill/>
          </p:spPr>
          <p:txBody>
            <a:bodyPr wrap="square" rtlCol="0">
              <a:noAutofit/>
            </a:bodyPr>
            <a:lstStyle/>
            <a:p>
              <a:pPr algn="ctr"/>
              <a:r>
                <a:rPr lang="en-US" sz="1800" dirty="0" smtClean="0">
                  <a:solidFill>
                    <a:schemeClr val="bg1"/>
                  </a:solidFill>
                  <a:latin typeface="Franklin Gothic Book" panose="020B0503020102020204" pitchFamily="34" charset="0"/>
                </a:rPr>
                <a:t>Covered jurisdictions</a:t>
              </a:r>
              <a:endParaRPr lang="en-US" sz="1800" dirty="0">
                <a:solidFill>
                  <a:schemeClr val="bg1"/>
                </a:solidFill>
                <a:latin typeface="Franklin Gothic Book" panose="020B0503020102020204" pitchFamily="34" charset="0"/>
              </a:endParaRPr>
            </a:p>
          </p:txBody>
        </p:sp>
      </p:grpSp>
      <p:sp>
        <p:nvSpPr>
          <p:cNvPr id="24" name="TextBox 23"/>
          <p:cNvSpPr txBox="1"/>
          <p:nvPr/>
        </p:nvSpPr>
        <p:spPr>
          <a:xfrm>
            <a:off x="9066212" y="2331720"/>
            <a:ext cx="2194559" cy="1142338"/>
          </a:xfrm>
          <a:prstGeom prst="rect">
            <a:avLst/>
          </a:prstGeom>
          <a:noFill/>
        </p:spPr>
        <p:txBody>
          <a:bodyPr wrap="square" rtlCol="0">
            <a:spAutoFit/>
          </a:bodyPr>
          <a:lstStyle/>
          <a:p>
            <a:pPr algn="ctr"/>
            <a:endParaRPr lang="en-US" sz="5600" dirty="0">
              <a:solidFill>
                <a:schemeClr val="bg1"/>
              </a:solidFill>
              <a:latin typeface="Franklin Gothic Medium" panose="020B0603020102020204" pitchFamily="34" charset="0"/>
            </a:endParaRPr>
          </a:p>
        </p:txBody>
      </p:sp>
      <p:grpSp>
        <p:nvGrpSpPr>
          <p:cNvPr id="10" name="Group 9"/>
          <p:cNvGrpSpPr/>
          <p:nvPr/>
        </p:nvGrpSpPr>
        <p:grpSpPr>
          <a:xfrm>
            <a:off x="9066213" y="2336685"/>
            <a:ext cx="2194559" cy="2189595"/>
            <a:chOff x="9066213" y="2336685"/>
            <a:chExt cx="2194559" cy="2189595"/>
          </a:xfrm>
        </p:grpSpPr>
        <p:sp>
          <p:nvSpPr>
            <p:cNvPr id="23" name="Oval 22"/>
            <p:cNvSpPr/>
            <p:nvPr/>
          </p:nvSpPr>
          <p:spPr>
            <a:xfrm>
              <a:off x="9066213" y="2336685"/>
              <a:ext cx="2194559" cy="218959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9202600" y="2819400"/>
              <a:ext cx="1966732" cy="990600"/>
            </a:xfrm>
            <a:prstGeom prst="rect">
              <a:avLst/>
            </a:prstGeom>
            <a:noFill/>
          </p:spPr>
          <p:txBody>
            <a:bodyPr wrap="square" rtlCol="0">
              <a:noAutofit/>
            </a:bodyPr>
            <a:lstStyle/>
            <a:p>
              <a:pPr algn="ctr"/>
              <a:r>
                <a:rPr lang="en-US" sz="3200" dirty="0" smtClean="0">
                  <a:solidFill>
                    <a:schemeClr val="bg1"/>
                  </a:solidFill>
                  <a:latin typeface="Franklin Gothic Book" panose="020B0503020102020204" pitchFamily="34" charset="0"/>
                </a:rPr>
                <a:t>Your language</a:t>
              </a:r>
              <a:endParaRPr lang="en-US" sz="3200" dirty="0">
                <a:solidFill>
                  <a:schemeClr val="bg1"/>
                </a:solidFill>
                <a:latin typeface="Franklin Gothic Book" panose="020B0503020102020204" pitchFamily="34" charset="0"/>
              </a:endParaRPr>
            </a:p>
          </p:txBody>
        </p:sp>
      </p:grpSp>
      <p:sp>
        <p:nvSpPr>
          <p:cNvPr id="2" name="TextBox 1"/>
          <p:cNvSpPr txBox="1"/>
          <p:nvPr/>
        </p:nvSpPr>
        <p:spPr>
          <a:xfrm>
            <a:off x="1440061" y="1676400"/>
            <a:ext cx="1143237" cy="461665"/>
          </a:xfrm>
          <a:prstGeom prst="rect">
            <a:avLst/>
          </a:prstGeom>
          <a:noFill/>
        </p:spPr>
        <p:txBody>
          <a:bodyPr wrap="square" rtlCol="0">
            <a:spAutoFit/>
          </a:bodyPr>
          <a:lstStyle/>
          <a:p>
            <a:r>
              <a:rPr lang="en-US" dirty="0" smtClean="0">
                <a:solidFill>
                  <a:schemeClr val="bg1"/>
                </a:solidFill>
                <a:latin typeface="Franklin Gothic Book" panose="020B0503020102020204" pitchFamily="34" charset="0"/>
              </a:rPr>
              <a:t>We run</a:t>
            </a:r>
            <a:endParaRPr lang="en-US" dirty="0">
              <a:solidFill>
                <a:schemeClr val="bg1"/>
              </a:solidFill>
              <a:latin typeface="Franklin Gothic Book" panose="020B0503020102020204" pitchFamily="34" charset="0"/>
            </a:endParaRPr>
          </a:p>
        </p:txBody>
      </p:sp>
      <p:sp>
        <p:nvSpPr>
          <p:cNvPr id="17" name="TextBox 16"/>
          <p:cNvSpPr txBox="1"/>
          <p:nvPr/>
        </p:nvSpPr>
        <p:spPr>
          <a:xfrm>
            <a:off x="6750638" y="1703007"/>
            <a:ext cx="1391166" cy="461665"/>
          </a:xfrm>
          <a:prstGeom prst="rect">
            <a:avLst/>
          </a:prstGeom>
          <a:noFill/>
        </p:spPr>
        <p:txBody>
          <a:bodyPr wrap="square" rtlCol="0">
            <a:spAutoFit/>
          </a:bodyPr>
          <a:lstStyle/>
          <a:p>
            <a:r>
              <a:rPr lang="en-US" dirty="0" smtClean="0">
                <a:solidFill>
                  <a:schemeClr val="bg1"/>
                </a:solidFill>
                <a:latin typeface="Franklin Gothic Book" panose="020B0503020102020204" pitchFamily="34" charset="0"/>
              </a:rPr>
              <a:t>We serve</a:t>
            </a:r>
            <a:endParaRPr lang="en-US" dirty="0">
              <a:solidFill>
                <a:schemeClr val="bg1"/>
              </a:solidFill>
              <a:latin typeface="Franklin Gothic Book" panose="020B0503020102020204" pitchFamily="34" charset="0"/>
            </a:endParaRPr>
          </a:p>
        </p:txBody>
      </p:sp>
      <p:sp>
        <p:nvSpPr>
          <p:cNvPr id="4" name="TextBox 3"/>
          <p:cNvSpPr txBox="1"/>
          <p:nvPr/>
        </p:nvSpPr>
        <p:spPr>
          <a:xfrm>
            <a:off x="4050001" y="1676400"/>
            <a:ext cx="1357899" cy="461665"/>
          </a:xfrm>
          <a:prstGeom prst="rect">
            <a:avLst/>
          </a:prstGeom>
          <a:noFill/>
        </p:spPr>
        <p:txBody>
          <a:bodyPr wrap="square" rtlCol="0">
            <a:spAutoFit/>
          </a:bodyPr>
          <a:lstStyle/>
          <a:p>
            <a:r>
              <a:rPr lang="en-US" dirty="0" smtClean="0">
                <a:solidFill>
                  <a:schemeClr val="bg1"/>
                </a:solidFill>
                <a:latin typeface="Franklin Gothic Book" pitchFamily="34" charset="0"/>
              </a:rPr>
              <a:t>We have</a:t>
            </a:r>
            <a:endParaRPr lang="en-US" dirty="0">
              <a:solidFill>
                <a:schemeClr val="bg1"/>
              </a:solidFill>
              <a:latin typeface="Franklin Gothic Book" pitchFamily="34" charset="0"/>
            </a:endParaRPr>
          </a:p>
        </p:txBody>
      </p:sp>
      <p:sp>
        <p:nvSpPr>
          <p:cNvPr id="6" name="TextBox 5"/>
          <p:cNvSpPr txBox="1"/>
          <p:nvPr/>
        </p:nvSpPr>
        <p:spPr>
          <a:xfrm>
            <a:off x="9447213" y="1703007"/>
            <a:ext cx="1523999" cy="461665"/>
          </a:xfrm>
          <a:prstGeom prst="rect">
            <a:avLst/>
          </a:prstGeom>
          <a:noFill/>
        </p:spPr>
        <p:txBody>
          <a:bodyPr wrap="square" rtlCol="0">
            <a:spAutoFit/>
          </a:bodyPr>
          <a:lstStyle/>
          <a:p>
            <a:r>
              <a:rPr lang="en-US" dirty="0" smtClean="0">
                <a:solidFill>
                  <a:schemeClr val="bg1"/>
                </a:solidFill>
                <a:latin typeface="Franklin Gothic Book" pitchFamily="34" charset="0"/>
              </a:rPr>
              <a:t>We speak </a:t>
            </a:r>
            <a:endParaRPr lang="en-US" dirty="0">
              <a:solidFill>
                <a:schemeClr val="bg1"/>
              </a:solidFill>
              <a:latin typeface="Franklin Gothic Book" pitchFamily="34" charset="0"/>
            </a:endParaRPr>
          </a:p>
        </p:txBody>
      </p:sp>
    </p:spTree>
    <p:extLst>
      <p:ext uri="{BB962C8B-B14F-4D97-AF65-F5344CB8AC3E}">
        <p14:creationId xmlns:p14="http://schemas.microsoft.com/office/powerpoint/2010/main" xmlns="" val="1941140208"/>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2575" y="1143000"/>
            <a:ext cx="10361850" cy="5130801"/>
          </a:xfrm>
        </p:spPr>
        <p:txBody>
          <a:bodyPr>
            <a:normAutofit fontScale="92500" lnSpcReduction="10000"/>
          </a:bodyPr>
          <a:lstStyle/>
          <a:p>
            <a:pPr marL="0" indent="0">
              <a:buNone/>
            </a:pPr>
            <a:r>
              <a:rPr lang="en-US" sz="2800" dirty="0" smtClean="0">
                <a:solidFill>
                  <a:schemeClr val="bg1"/>
                </a:solidFill>
                <a:latin typeface="Franklin Gothic Book" panose="020B0503020102020204" pitchFamily="34" charset="0"/>
              </a:rPr>
              <a:t>                                                                                                                                                                                       	</a:t>
            </a:r>
            <a:r>
              <a:rPr lang="en-US" sz="2800" b="1" dirty="0" smtClean="0">
                <a:solidFill>
                  <a:srgbClr val="F6B566"/>
                </a:solidFill>
                <a:latin typeface="Franklin Gothic Book" panose="020B0503020102020204" pitchFamily="34" charset="0"/>
              </a:rPr>
              <a:t>           </a:t>
            </a:r>
            <a:r>
              <a:rPr lang="en-US" sz="2800" b="1" dirty="0" smtClean="0">
                <a:solidFill>
                  <a:srgbClr val="FFC000"/>
                </a:solidFill>
                <a:effectLst>
                  <a:outerShdw blurRad="38100" dist="38100" dir="2700000" algn="tl">
                    <a:srgbClr val="000000">
                      <a:alpha val="43137"/>
                    </a:srgbClr>
                  </a:outerShdw>
                </a:effectLst>
                <a:latin typeface="Franklin Gothic Book" panose="020B0503020102020204" pitchFamily="34" charset="0"/>
              </a:rPr>
              <a:t>is</a:t>
            </a:r>
            <a:r>
              <a:rPr lang="en-US" sz="2800" b="1" dirty="0">
                <a:solidFill>
                  <a:srgbClr val="FFC000"/>
                </a:solidFill>
                <a:effectLst>
                  <a:outerShdw blurRad="38100" dist="38100" dir="2700000" algn="tl">
                    <a:srgbClr val="000000">
                      <a:alpha val="43137"/>
                    </a:srgbClr>
                  </a:outerShdw>
                </a:effectLst>
                <a:latin typeface="Franklin Gothic Book" panose="020B0503020102020204" pitchFamily="34" charset="0"/>
              </a:rPr>
              <a:t>…</a:t>
            </a:r>
          </a:p>
          <a:p>
            <a:pPr marL="0" indent="0">
              <a:buNone/>
            </a:pPr>
            <a:endParaRPr lang="en-US" sz="2800" dirty="0" smtClean="0">
              <a:solidFill>
                <a:schemeClr val="bg1"/>
              </a:solidFill>
              <a:latin typeface="Franklin Gothic Book" panose="020B0503020102020204" pitchFamily="34" charset="0"/>
            </a:endParaRPr>
          </a:p>
          <a:p>
            <a:pPr marL="0" indent="0" algn="just">
              <a:buNone/>
            </a:pPr>
            <a:endParaRPr lang="en-US" sz="2800" i="1" dirty="0" smtClean="0">
              <a:solidFill>
                <a:schemeClr val="bg1"/>
              </a:solidFill>
              <a:latin typeface="Franklin Gothic Book" panose="020B0503020102020204" pitchFamily="34" charset="0"/>
            </a:endParaRPr>
          </a:p>
          <a:p>
            <a:pPr marL="0" indent="0" algn="just">
              <a:buNone/>
            </a:pPr>
            <a:r>
              <a:rPr lang="en-US" sz="2800" i="1" dirty="0" smtClean="0">
                <a:solidFill>
                  <a:schemeClr val="bg1"/>
                </a:solidFill>
                <a:latin typeface="Franklin Gothic Book" panose="020B0503020102020204" pitchFamily="34" charset="0"/>
              </a:rPr>
              <a:t>“a great idea, executed brilliantly and communicated in a way that is both intuitive and fully celebrates the magic of the initial concept.” </a:t>
            </a:r>
            <a:r>
              <a:rPr lang="en-US" sz="2800" dirty="0" smtClean="0">
                <a:solidFill>
                  <a:schemeClr val="bg1"/>
                </a:solidFill>
                <a:latin typeface="Franklin Gothic Book" panose="020B0503020102020204" pitchFamily="34" charset="0"/>
              </a:rPr>
              <a:t>(Pete Foley)</a:t>
            </a:r>
          </a:p>
          <a:p>
            <a:pPr marL="0" indent="0" algn="just">
              <a:buNone/>
            </a:pPr>
            <a:endParaRPr lang="en-US" sz="2800" dirty="0">
              <a:solidFill>
                <a:schemeClr val="bg1"/>
              </a:solidFill>
              <a:latin typeface="Franklin Gothic Book" panose="020B0503020102020204" pitchFamily="34" charset="0"/>
            </a:endParaRPr>
          </a:p>
          <a:p>
            <a:pPr marL="0" indent="0" algn="just">
              <a:buNone/>
            </a:pPr>
            <a:r>
              <a:rPr lang="en-US" sz="2800" dirty="0" smtClean="0">
                <a:solidFill>
                  <a:schemeClr val="bg1"/>
                </a:solidFill>
                <a:latin typeface="Franklin Gothic Book" panose="020B0503020102020204" pitchFamily="34" charset="0"/>
              </a:rPr>
              <a:t>“</a:t>
            </a:r>
            <a:r>
              <a:rPr lang="en-US" sz="2800" i="1" dirty="0" smtClean="0">
                <a:solidFill>
                  <a:schemeClr val="bg1"/>
                </a:solidFill>
                <a:latin typeface="Franklin Gothic Book" panose="020B0503020102020204" pitchFamily="34" charset="0"/>
              </a:rPr>
              <a:t>the implementation of creative ideas in order to generate value, usually through increased revenues and reduced costs” </a:t>
            </a:r>
            <a:r>
              <a:rPr lang="en-US" sz="2800" dirty="0" smtClean="0">
                <a:solidFill>
                  <a:schemeClr val="bg1"/>
                </a:solidFill>
                <a:latin typeface="Franklin Gothic Book" panose="020B0503020102020204" pitchFamily="34" charset="0"/>
              </a:rPr>
              <a:t>(Jeffrey Baumgartner)</a:t>
            </a:r>
          </a:p>
          <a:p>
            <a:pPr marL="0" indent="0">
              <a:buNone/>
            </a:pPr>
            <a:endParaRPr lang="en-US" sz="2800" i="1" dirty="0">
              <a:solidFill>
                <a:schemeClr val="bg1"/>
              </a:solidFill>
              <a:latin typeface="Franklin Gothic Book" panose="020B0503020102020204" pitchFamily="34" charset="0"/>
            </a:endParaRPr>
          </a:p>
          <a:p>
            <a:pPr marL="0" indent="0" algn="just">
              <a:buNone/>
            </a:pPr>
            <a:r>
              <a:rPr lang="en-US" sz="2800" i="1" dirty="0" smtClean="0">
                <a:solidFill>
                  <a:schemeClr val="bg1"/>
                </a:solidFill>
                <a:latin typeface="Franklin Gothic Book" panose="020B0503020102020204" pitchFamily="34" charset="0"/>
              </a:rPr>
              <a:t>“is the key to our progress” </a:t>
            </a:r>
            <a:r>
              <a:rPr lang="en-US" sz="2800" dirty="0" smtClean="0">
                <a:solidFill>
                  <a:schemeClr val="bg1"/>
                </a:solidFill>
                <a:latin typeface="Franklin Gothic Book" panose="020B0503020102020204" pitchFamily="34" charset="0"/>
              </a:rPr>
              <a:t>(Sheikh Mohammed bin Rashid </a:t>
            </a:r>
            <a:r>
              <a:rPr lang="en-US" sz="2800" dirty="0">
                <a:solidFill>
                  <a:schemeClr val="bg1"/>
                </a:solidFill>
                <a:latin typeface="Franklin Gothic Book" panose="020B0503020102020204" pitchFamily="34" charset="0"/>
              </a:rPr>
              <a:t>A</a:t>
            </a:r>
            <a:r>
              <a:rPr lang="en-US" sz="2800" dirty="0" smtClean="0">
                <a:solidFill>
                  <a:schemeClr val="bg1"/>
                </a:solidFill>
                <a:latin typeface="Franklin Gothic Book" panose="020B0503020102020204" pitchFamily="34" charset="0"/>
              </a:rPr>
              <a:t>l Maktoum)</a:t>
            </a:r>
            <a:endParaRPr lang="en-US" sz="2800" dirty="0">
              <a:solidFill>
                <a:schemeClr val="bg1"/>
              </a:solidFill>
              <a:latin typeface="Franklin Gothic Book" panose="020B0503020102020204" pitchFamily="34" charset="0"/>
            </a:endParaRPr>
          </a:p>
        </p:txBody>
      </p:sp>
      <p:sp>
        <p:nvSpPr>
          <p:cNvPr id="3" name="Title 2"/>
          <p:cNvSpPr>
            <a:spLocks noGrp="1"/>
          </p:cNvSpPr>
          <p:nvPr>
            <p:ph type="title"/>
          </p:nvPr>
        </p:nvSpPr>
        <p:spPr/>
        <p:txBody>
          <a:bodyPr/>
          <a:lstStyle/>
          <a:p>
            <a:r>
              <a:rPr lang="en-US" dirty="0" smtClean="0"/>
              <a:t>What is Innovation?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9013" y="990600"/>
            <a:ext cx="2133600" cy="1677173"/>
          </a:xfrm>
          <a:prstGeom prst="rect">
            <a:avLst/>
          </a:prstGeom>
        </p:spPr>
      </p:pic>
    </p:spTree>
    <p:extLst>
      <p:ext uri="{BB962C8B-B14F-4D97-AF65-F5344CB8AC3E}">
        <p14:creationId xmlns:p14="http://schemas.microsoft.com/office/powerpoint/2010/main" xmlns="" val="389271695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2575" y="1219201"/>
            <a:ext cx="6477237" cy="3810000"/>
          </a:xfrm>
        </p:spPr>
        <p:txBody>
          <a:bodyPr>
            <a:noAutofit/>
          </a:bodyPr>
          <a:lstStyle/>
          <a:p>
            <a:pPr marL="0" indent="0" algn="just">
              <a:buNone/>
            </a:pPr>
            <a:r>
              <a:rPr lang="en-US" sz="2400" dirty="0" smtClean="0">
                <a:solidFill>
                  <a:schemeClr val="bg1"/>
                </a:solidFill>
                <a:latin typeface="Franklin Gothic Book" panose="020B0503020102020204" pitchFamily="34" charset="0"/>
              </a:rPr>
              <a:t>The Gulf Cooperation Council (GCC) is a regional political organization, formed by 6 countries:</a:t>
            </a:r>
          </a:p>
          <a:p>
            <a:pPr algn="just"/>
            <a:r>
              <a:rPr lang="en-US" sz="2400" dirty="0" smtClean="0">
                <a:solidFill>
                  <a:schemeClr val="bg1"/>
                </a:solidFill>
                <a:latin typeface="Franklin Gothic Book" panose="020B0503020102020204" pitchFamily="34" charset="0"/>
              </a:rPr>
              <a:t>Bahrain </a:t>
            </a:r>
          </a:p>
          <a:p>
            <a:pPr algn="just"/>
            <a:r>
              <a:rPr lang="en-US" sz="2400" dirty="0" smtClean="0">
                <a:solidFill>
                  <a:schemeClr val="bg1"/>
                </a:solidFill>
                <a:latin typeface="Franklin Gothic Book" panose="020B0503020102020204" pitchFamily="34" charset="0"/>
              </a:rPr>
              <a:t>Kuwait</a:t>
            </a:r>
          </a:p>
          <a:p>
            <a:pPr algn="just"/>
            <a:r>
              <a:rPr lang="en-US" sz="2400" dirty="0" smtClean="0">
                <a:solidFill>
                  <a:schemeClr val="bg1"/>
                </a:solidFill>
                <a:latin typeface="Franklin Gothic Book" panose="020B0503020102020204" pitchFamily="34" charset="0"/>
              </a:rPr>
              <a:t>Qatar</a:t>
            </a:r>
          </a:p>
          <a:p>
            <a:pPr algn="just"/>
            <a:r>
              <a:rPr lang="en-US" sz="2400" dirty="0" smtClean="0">
                <a:solidFill>
                  <a:schemeClr val="bg1"/>
                </a:solidFill>
                <a:latin typeface="Franklin Gothic Book" panose="020B0503020102020204" pitchFamily="34" charset="0"/>
              </a:rPr>
              <a:t>Oman </a:t>
            </a:r>
          </a:p>
          <a:p>
            <a:pPr algn="just"/>
            <a:r>
              <a:rPr lang="en-US" sz="2400" dirty="0" smtClean="0">
                <a:solidFill>
                  <a:schemeClr val="bg1"/>
                </a:solidFill>
                <a:latin typeface="Franklin Gothic Book" panose="020B0503020102020204" pitchFamily="34" charset="0"/>
              </a:rPr>
              <a:t>Saudi Arabia </a:t>
            </a:r>
          </a:p>
          <a:p>
            <a:pPr algn="just"/>
            <a:r>
              <a:rPr lang="en-US" sz="2400" dirty="0" smtClean="0">
                <a:solidFill>
                  <a:schemeClr val="bg1"/>
                </a:solidFill>
                <a:latin typeface="Franklin Gothic Book" panose="020B0503020102020204" pitchFamily="34" charset="0"/>
              </a:rPr>
              <a:t>The United Arab Emirates</a:t>
            </a:r>
            <a:endParaRPr lang="en-US" sz="2400" dirty="0">
              <a:solidFill>
                <a:schemeClr val="bg1"/>
              </a:solidFill>
              <a:latin typeface="Franklin Gothic Book" panose="020B0503020102020204" pitchFamily="34" charset="0"/>
            </a:endParaRPr>
          </a:p>
        </p:txBody>
      </p:sp>
      <p:sp>
        <p:nvSpPr>
          <p:cNvPr id="3" name="Title 2"/>
          <p:cNvSpPr>
            <a:spLocks noGrp="1"/>
          </p:cNvSpPr>
          <p:nvPr>
            <p:ph type="title"/>
          </p:nvPr>
        </p:nvSpPr>
        <p:spPr/>
        <p:txBody>
          <a:bodyPr/>
          <a:lstStyle/>
          <a:p>
            <a:r>
              <a:rPr lang="en-US" dirty="0"/>
              <a:t>The GCC </a:t>
            </a:r>
            <a:r>
              <a:rPr lang="en-US" dirty="0" smtClean="0"/>
              <a:t>Countries</a:t>
            </a:r>
            <a:endParaRPr lang="en-US" dirty="0"/>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89812" y="1371600"/>
            <a:ext cx="3884613" cy="2133600"/>
          </a:xfrm>
          <a:prstGeom prst="rect">
            <a:avLst/>
          </a:prstGeom>
        </p:spPr>
      </p:pic>
      <p:sp>
        <p:nvSpPr>
          <p:cNvPr id="9" name="Content Placeholder 1"/>
          <p:cNvSpPr txBox="1">
            <a:spLocks/>
          </p:cNvSpPr>
          <p:nvPr/>
        </p:nvSpPr>
        <p:spPr>
          <a:xfrm>
            <a:off x="989012" y="4953000"/>
            <a:ext cx="10285413" cy="1371600"/>
          </a:xfrm>
          <a:prstGeom prst="rect">
            <a:avLst/>
          </a:prstGeom>
        </p:spPr>
        <p:txBody>
          <a:bodyPr vert="horz" lIns="121899" tIns="60949" rIns="121899" bIns="60949" rtlCol="0">
            <a:normAutofit lnSpcReduction="10000"/>
          </a:bodyPr>
          <a:lstStyle>
            <a:lvl1pPr marL="457120" indent="-457120" algn="l" defTabSz="1218987"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lgn="just">
              <a:buFont typeface="Arial" panose="020B0604020202020204" pitchFamily="34" charset="0"/>
              <a:buNone/>
            </a:pPr>
            <a:r>
              <a:rPr lang="en-US" sz="2800" dirty="0" smtClean="0">
                <a:solidFill>
                  <a:schemeClr val="bg1"/>
                </a:solidFill>
                <a:latin typeface="Franklin Gothic Book" panose="020B0503020102020204" pitchFamily="34" charset="0"/>
              </a:rPr>
              <a:t>All the 6 countries are well known for their oil &amp; gas based economies, resources which transformed the entire region due to its fulminant development.</a:t>
            </a:r>
          </a:p>
          <a:p>
            <a:pPr marL="0" indent="0" algn="just">
              <a:buFont typeface="Arial" panose="020B0604020202020204" pitchFamily="34" charset="0"/>
              <a:buNone/>
            </a:pPr>
            <a:endParaRPr lang="en-US" sz="32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xmlns="" val="3053655614"/>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2575" y="1143000"/>
            <a:ext cx="10361850" cy="5130801"/>
          </a:xfrm>
        </p:spPr>
        <p:txBody>
          <a:bodyPr>
            <a:normAutofit/>
          </a:bodyPr>
          <a:lstStyle/>
          <a:p>
            <a:pPr marL="0" indent="0" algn="just">
              <a:buNone/>
            </a:pPr>
            <a:r>
              <a:rPr lang="en-US" sz="3200" dirty="0" smtClean="0">
                <a:solidFill>
                  <a:schemeClr val="bg1"/>
                </a:solidFill>
                <a:latin typeface="Franklin Gothic Book" panose="020B0503020102020204" pitchFamily="34" charset="0"/>
              </a:rPr>
              <a:t>Two of the objectives of the GC Council:</a:t>
            </a:r>
          </a:p>
          <a:p>
            <a:pPr algn="just">
              <a:buFont typeface="Wingdings" panose="05000000000000000000" pitchFamily="2" charset="2"/>
              <a:buChar char="Ø"/>
            </a:pPr>
            <a:r>
              <a:rPr lang="en-US" sz="3200" i="1" dirty="0" smtClean="0">
                <a:solidFill>
                  <a:schemeClr val="bg1"/>
                </a:solidFill>
                <a:latin typeface="Franklin Gothic Book" panose="020B0503020102020204" pitchFamily="34" charset="0"/>
              </a:rPr>
              <a:t>foster innovation in different fields </a:t>
            </a:r>
          </a:p>
          <a:p>
            <a:pPr algn="just">
              <a:buFont typeface="Wingdings" panose="05000000000000000000" pitchFamily="2" charset="2"/>
              <a:buChar char="Ø"/>
            </a:pPr>
            <a:r>
              <a:rPr lang="en-US" sz="3200" i="1" dirty="0" smtClean="0">
                <a:solidFill>
                  <a:schemeClr val="bg1"/>
                </a:solidFill>
                <a:latin typeface="Franklin Gothic Book" panose="020B0503020102020204" pitchFamily="34" charset="0"/>
              </a:rPr>
              <a:t>have similar regulations in different fields in the member countries</a:t>
            </a:r>
          </a:p>
          <a:p>
            <a:pPr marL="0" indent="0" algn="just">
              <a:buNone/>
            </a:pPr>
            <a:endParaRPr lang="en-US" sz="3200" dirty="0" smtClean="0">
              <a:solidFill>
                <a:schemeClr val="bg1"/>
              </a:solidFill>
              <a:latin typeface="Franklin Gothic Book" panose="020B0503020102020204" pitchFamily="34" charset="0"/>
            </a:endParaRPr>
          </a:p>
          <a:p>
            <a:pPr marL="0" indent="0" algn="just">
              <a:buNone/>
            </a:pPr>
            <a:r>
              <a:rPr lang="en-US" sz="3200" dirty="0" smtClean="0">
                <a:solidFill>
                  <a:schemeClr val="bg1"/>
                </a:solidFill>
                <a:latin typeface="Franklin Gothic Book" panose="020B0503020102020204" pitchFamily="34" charset="0"/>
              </a:rPr>
              <a:t>Two </a:t>
            </a:r>
            <a:r>
              <a:rPr lang="en-US" sz="3200" dirty="0">
                <a:solidFill>
                  <a:schemeClr val="bg1"/>
                </a:solidFill>
                <a:latin typeface="Franklin Gothic Book" panose="020B0503020102020204" pitchFamily="34" charset="0"/>
              </a:rPr>
              <a:t>i</a:t>
            </a:r>
            <a:r>
              <a:rPr lang="en-US" sz="3200" dirty="0" smtClean="0">
                <a:solidFill>
                  <a:schemeClr val="bg1"/>
                </a:solidFill>
                <a:latin typeface="Franklin Gothic Book" panose="020B0503020102020204" pitchFamily="34" charset="0"/>
              </a:rPr>
              <a:t>mportant steps taken in order to protect the innovative ideas:</a:t>
            </a:r>
          </a:p>
          <a:p>
            <a:pPr algn="just">
              <a:buFont typeface="Wingdings" panose="05000000000000000000" pitchFamily="2" charset="2"/>
              <a:buChar char="Ø"/>
            </a:pPr>
            <a:r>
              <a:rPr lang="en-US" sz="3200" i="1" dirty="0" smtClean="0">
                <a:solidFill>
                  <a:schemeClr val="bg1"/>
                </a:solidFill>
                <a:latin typeface="Franklin Gothic Book" panose="020B0503020102020204" pitchFamily="34" charset="0"/>
              </a:rPr>
              <a:t>implementation of the GCC Patent Office </a:t>
            </a:r>
          </a:p>
          <a:p>
            <a:pPr algn="just">
              <a:buFont typeface="Wingdings" panose="05000000000000000000" pitchFamily="2" charset="2"/>
              <a:buChar char="Ø"/>
            </a:pPr>
            <a:r>
              <a:rPr lang="en-US" sz="3200" i="1" dirty="0" smtClean="0">
                <a:solidFill>
                  <a:schemeClr val="bg1"/>
                </a:solidFill>
                <a:latin typeface="Franklin Gothic Book" panose="020B0503020102020204" pitchFamily="34" charset="0"/>
              </a:rPr>
              <a:t>Implementation of the GCC Trademark Law</a:t>
            </a:r>
            <a:endParaRPr lang="en-US" sz="3200" i="1" dirty="0">
              <a:solidFill>
                <a:schemeClr val="bg1"/>
              </a:solidFill>
              <a:latin typeface="Franklin Gothic Book" panose="020B0503020102020204" pitchFamily="34" charset="0"/>
            </a:endParaRPr>
          </a:p>
        </p:txBody>
      </p:sp>
      <p:sp>
        <p:nvSpPr>
          <p:cNvPr id="3" name="Title 2"/>
          <p:cNvSpPr>
            <a:spLocks noGrp="1"/>
          </p:cNvSpPr>
          <p:nvPr>
            <p:ph type="title"/>
          </p:nvPr>
        </p:nvSpPr>
        <p:spPr/>
        <p:txBody>
          <a:bodyPr/>
          <a:lstStyle/>
          <a:p>
            <a:r>
              <a:rPr lang="en-US" dirty="0" smtClean="0"/>
              <a:t>Diversified Economy - The Impact </a:t>
            </a:r>
            <a:r>
              <a:rPr lang="en-US" dirty="0"/>
              <a:t>O</a:t>
            </a:r>
            <a:r>
              <a:rPr lang="en-US" dirty="0" smtClean="0"/>
              <a:t>n The IP Regulations</a:t>
            </a:r>
            <a:endParaRPr lang="en-US" dirty="0"/>
          </a:p>
        </p:txBody>
      </p:sp>
    </p:spTree>
    <p:extLst>
      <p:ext uri="{BB962C8B-B14F-4D97-AF65-F5344CB8AC3E}">
        <p14:creationId xmlns:p14="http://schemas.microsoft.com/office/powerpoint/2010/main" xmlns="" val="94857729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2575" y="1143000"/>
            <a:ext cx="10361850" cy="5130801"/>
          </a:xfrm>
        </p:spPr>
        <p:txBody>
          <a:bodyPr>
            <a:normAutofit fontScale="77500" lnSpcReduction="20000"/>
          </a:bodyPr>
          <a:lstStyle/>
          <a:p>
            <a:pPr>
              <a:buFont typeface="Wingdings" panose="05000000000000000000" pitchFamily="2" charset="2"/>
              <a:buChar char="Ø"/>
            </a:pPr>
            <a:r>
              <a:rPr lang="en-US" dirty="0" smtClean="0">
                <a:solidFill>
                  <a:schemeClr val="bg1"/>
                </a:solidFill>
                <a:latin typeface="Franklin Gothic Book" panose="020B0503020102020204" pitchFamily="34" charset="0"/>
              </a:rPr>
              <a:t>Established in September, 1992 in Abu Dhabi, U.A.E.</a:t>
            </a:r>
            <a:endParaRPr lang="en-US" dirty="0">
              <a:solidFill>
                <a:schemeClr val="bg1"/>
              </a:solidFill>
              <a:latin typeface="Franklin Gothic Book" panose="020B0503020102020204" pitchFamily="34" charset="0"/>
            </a:endParaRPr>
          </a:p>
          <a:p>
            <a:pPr>
              <a:buFont typeface="Wingdings" panose="05000000000000000000" pitchFamily="2" charset="2"/>
              <a:buChar char="Ø"/>
            </a:pPr>
            <a:r>
              <a:rPr lang="en-US" dirty="0" smtClean="0">
                <a:solidFill>
                  <a:schemeClr val="bg1"/>
                </a:solidFill>
                <a:latin typeface="Franklin Gothic Book" panose="020B0503020102020204" pitchFamily="34" charset="0"/>
              </a:rPr>
              <a:t>Started to receive applications in October, 1998</a:t>
            </a:r>
          </a:p>
          <a:p>
            <a:pPr algn="just">
              <a:buFont typeface="Wingdings" panose="05000000000000000000" pitchFamily="2" charset="2"/>
              <a:buChar char="Ø"/>
            </a:pPr>
            <a:r>
              <a:rPr lang="en-US" dirty="0" smtClean="0">
                <a:solidFill>
                  <a:schemeClr val="bg1"/>
                </a:solidFill>
                <a:latin typeface="Franklin Gothic Book" panose="020B0503020102020204" pitchFamily="34" charset="0"/>
              </a:rPr>
              <a:t>Located in Riyadh, Saudi Arabia and has no other branches</a:t>
            </a:r>
          </a:p>
          <a:p>
            <a:pPr>
              <a:buFont typeface="Wingdings" panose="05000000000000000000" pitchFamily="2" charset="2"/>
              <a:buChar char="Ø"/>
            </a:pPr>
            <a:r>
              <a:rPr lang="en-US" dirty="0" smtClean="0">
                <a:solidFill>
                  <a:schemeClr val="bg1"/>
                </a:solidFill>
                <a:latin typeface="Franklin Gothic Book" panose="020B0503020102020204" pitchFamily="34" charset="0"/>
              </a:rPr>
              <a:t>Receives only patent applications</a:t>
            </a:r>
          </a:p>
          <a:p>
            <a:pPr algn="just">
              <a:buFont typeface="Wingdings" panose="05000000000000000000" pitchFamily="2" charset="2"/>
              <a:buChar char="Ø"/>
            </a:pPr>
            <a:r>
              <a:rPr lang="en-US" dirty="0" smtClean="0">
                <a:solidFill>
                  <a:schemeClr val="bg1"/>
                </a:solidFill>
                <a:latin typeface="Franklin Gothic Book" panose="020B0503020102020204" pitchFamily="34" charset="0"/>
              </a:rPr>
              <a:t>One GGC Patent granted is valid in all the GCC member states</a:t>
            </a:r>
          </a:p>
          <a:p>
            <a:pPr algn="just">
              <a:buFont typeface="Wingdings" panose="05000000000000000000" pitchFamily="2" charset="2"/>
              <a:buChar char="Ø"/>
            </a:pPr>
            <a:r>
              <a:rPr lang="en-US" dirty="0" smtClean="0">
                <a:solidFill>
                  <a:schemeClr val="bg1"/>
                </a:solidFill>
                <a:latin typeface="Franklin Gothic Book" panose="020B0503020102020204" pitchFamily="34" charset="0"/>
              </a:rPr>
              <a:t>In addition to the TRIPS requirements for an invention to be patentable [novelty, industrial applicability, non-obviousness (inventive step)] a GCC Patent application should also respect the Sharia Law regulations</a:t>
            </a:r>
          </a:p>
          <a:p>
            <a:pPr marL="0" indent="0">
              <a:buNone/>
            </a:pPr>
            <a:endParaRPr lang="en-US" dirty="0">
              <a:solidFill>
                <a:schemeClr val="bg1"/>
              </a:solidFill>
            </a:endParaRPr>
          </a:p>
        </p:txBody>
      </p:sp>
      <p:sp>
        <p:nvSpPr>
          <p:cNvPr id="3" name="Title 2"/>
          <p:cNvSpPr>
            <a:spLocks noGrp="1"/>
          </p:cNvSpPr>
          <p:nvPr>
            <p:ph type="title"/>
          </p:nvPr>
        </p:nvSpPr>
        <p:spPr/>
        <p:txBody>
          <a:bodyPr/>
          <a:lstStyle/>
          <a:p>
            <a:r>
              <a:rPr lang="en-US" dirty="0" smtClean="0"/>
              <a:t>The GCC Patent Office – Quick Facts</a:t>
            </a:r>
            <a:endParaRPr lang="en-US" dirty="0"/>
          </a:p>
        </p:txBody>
      </p:sp>
    </p:spTree>
    <p:custDataLst>
      <p:tags r:id="rId1"/>
    </p:custDataLst>
    <p:extLst>
      <p:ext uri="{BB962C8B-B14F-4D97-AF65-F5344CB8AC3E}">
        <p14:creationId xmlns:p14="http://schemas.microsoft.com/office/powerpoint/2010/main" xmlns="" val="4265989891"/>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GCC Patent </a:t>
            </a:r>
            <a:r>
              <a:rPr lang="en-US" dirty="0" smtClean="0"/>
              <a:t>Office - Statistics</a:t>
            </a:r>
            <a:endParaRPr lang="en-US" dirty="0"/>
          </a:p>
        </p:txBody>
      </p:sp>
      <p:sp>
        <p:nvSpPr>
          <p:cNvPr id="5" name="Content Placeholder 4"/>
          <p:cNvSpPr>
            <a:spLocks noGrp="1"/>
          </p:cNvSpPr>
          <p:nvPr>
            <p:ph idx="1"/>
          </p:nvPr>
        </p:nvSpPr>
        <p:spPr>
          <a:xfrm>
            <a:off x="6170612" y="778736"/>
            <a:ext cx="5071333" cy="2956224"/>
          </a:xfrm>
        </p:spPr>
        <p:txBody>
          <a:bodyPr>
            <a:normAutofit/>
          </a:bodyPr>
          <a:lstStyle/>
          <a:p>
            <a:pPr marL="0" indent="0" algn="ctr">
              <a:buNone/>
            </a:pPr>
            <a:r>
              <a:rPr lang="en-US" sz="2400" dirty="0" smtClean="0">
                <a:solidFill>
                  <a:schemeClr val="bg1"/>
                </a:solidFill>
                <a:latin typeface="Franklin Gothic Book" panose="020B0503020102020204" pitchFamily="34" charset="0"/>
              </a:rPr>
              <a:t>Patents</a:t>
            </a:r>
            <a:r>
              <a:rPr lang="en-US" sz="2400" dirty="0" smtClean="0">
                <a:solidFill>
                  <a:schemeClr val="bg1"/>
                </a:solidFill>
              </a:rPr>
              <a:t> granted annually </a:t>
            </a:r>
          </a:p>
          <a:p>
            <a:pPr marL="0" indent="0" algn="ctr">
              <a:buNone/>
            </a:pPr>
            <a:endParaRPr lang="en-US" sz="2400" dirty="0">
              <a:solidFill>
                <a:schemeClr val="bg1"/>
              </a:solidFill>
            </a:endParaRPr>
          </a:p>
        </p:txBody>
      </p:sp>
      <p:sp>
        <p:nvSpPr>
          <p:cNvPr id="6" name="Content Placeholder 4"/>
          <p:cNvSpPr txBox="1">
            <a:spLocks/>
          </p:cNvSpPr>
          <p:nvPr/>
        </p:nvSpPr>
        <p:spPr>
          <a:xfrm>
            <a:off x="912575" y="778735"/>
            <a:ext cx="4953237" cy="2956224"/>
          </a:xfrm>
          <a:prstGeom prst="rect">
            <a:avLst/>
          </a:prstGeom>
        </p:spPr>
        <p:txBody>
          <a:bodyPr vert="horz" lIns="121899" tIns="60949" rIns="121899" bIns="60949" rtlCol="0">
            <a:normAutofit/>
          </a:bodyPr>
          <a:lstStyle>
            <a:lvl1pPr marL="457120" indent="-457120" algn="l" defTabSz="1218987"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solidFill>
                  <a:schemeClr val="bg1"/>
                </a:solidFill>
                <a:latin typeface="Franklin Gothic Book" panose="020B0503020102020204" pitchFamily="34" charset="0"/>
              </a:rPr>
              <a:t>Applications filed annually </a:t>
            </a:r>
          </a:p>
          <a:p>
            <a:pPr marL="0" indent="0" algn="ctr">
              <a:buFont typeface="Arial" panose="020B0604020202020204" pitchFamily="34" charset="0"/>
              <a:buNone/>
            </a:pPr>
            <a:endParaRPr lang="en-US" sz="2400" dirty="0">
              <a:solidFill>
                <a:schemeClr val="bg1"/>
              </a:solidFill>
            </a:endParaRPr>
          </a:p>
          <a:p>
            <a:pPr marL="0" indent="0" algn="ctr">
              <a:buFont typeface="Arial" panose="020B0604020202020204" pitchFamily="34" charset="0"/>
              <a:buNone/>
            </a:pPr>
            <a:endParaRPr lang="en-US" sz="2400"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17612" y="1371600"/>
            <a:ext cx="4648200" cy="2363359"/>
          </a:xfrm>
          <a:prstGeom prst="rect">
            <a:avLst/>
          </a:prstGeom>
        </p:spPr>
      </p:pic>
      <p:pic>
        <p:nvPicPr>
          <p:cNvPr id="10" name="Picture 9"/>
          <p:cNvPicPr>
            <a:picLocks noChangeAspect="1"/>
          </p:cNvPicPr>
          <p:nvPr/>
        </p:nvPicPr>
        <p:blipFill>
          <a:blip r:embed="rId3" cstate="print"/>
          <a:stretch>
            <a:fillRect/>
          </a:stretch>
        </p:blipFill>
        <p:spPr>
          <a:xfrm>
            <a:off x="6932612" y="1353966"/>
            <a:ext cx="3733800" cy="2380994"/>
          </a:xfrm>
          <a:prstGeom prst="rect">
            <a:avLst/>
          </a:prstGeom>
        </p:spPr>
      </p:pic>
      <p:sp>
        <p:nvSpPr>
          <p:cNvPr id="12" name="Content Placeholder 4"/>
          <p:cNvSpPr txBox="1">
            <a:spLocks/>
          </p:cNvSpPr>
          <p:nvPr/>
        </p:nvSpPr>
        <p:spPr>
          <a:xfrm>
            <a:off x="531812" y="3657600"/>
            <a:ext cx="5334000" cy="2829413"/>
          </a:xfrm>
          <a:prstGeom prst="rect">
            <a:avLst/>
          </a:prstGeom>
        </p:spPr>
        <p:txBody>
          <a:bodyPr vert="horz" lIns="121899" tIns="60949" rIns="121899" bIns="60949" rtlCol="0">
            <a:normAutofit/>
          </a:bodyPr>
          <a:lstStyle>
            <a:lvl1pPr marL="457120" indent="-457120" algn="l" defTabSz="1218987"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solidFill>
                  <a:schemeClr val="bg1"/>
                </a:solidFill>
                <a:latin typeface="Franklin Gothic Book" panose="020B0503020102020204" pitchFamily="34" charset="0"/>
              </a:rPr>
              <a:t>     Top 5 filing countries</a:t>
            </a:r>
          </a:p>
          <a:p>
            <a:pPr marL="0" indent="0" algn="ctr">
              <a:buFont typeface="Arial" panose="020B0604020202020204" pitchFamily="34" charset="0"/>
              <a:buNone/>
            </a:pPr>
            <a:endParaRPr lang="en-US" sz="2400" dirty="0">
              <a:solidFill>
                <a:schemeClr val="bg1"/>
              </a:solidFill>
            </a:endParaRPr>
          </a:p>
          <a:p>
            <a:pPr marL="0" indent="0" algn="ctr">
              <a:buFont typeface="Arial" panose="020B0604020202020204" pitchFamily="34" charset="0"/>
              <a:buNone/>
            </a:pPr>
            <a:endParaRPr lang="en-US" sz="2400" dirty="0">
              <a:solidFill>
                <a:schemeClr val="bg1"/>
              </a:solidFill>
            </a:endParaRPr>
          </a:p>
        </p:txBody>
      </p:sp>
      <p:sp>
        <p:nvSpPr>
          <p:cNvPr id="13" name="Content Placeholder 4"/>
          <p:cNvSpPr txBox="1">
            <a:spLocks/>
          </p:cNvSpPr>
          <p:nvPr/>
        </p:nvSpPr>
        <p:spPr>
          <a:xfrm>
            <a:off x="6399212" y="3657600"/>
            <a:ext cx="4953000" cy="2829412"/>
          </a:xfrm>
          <a:prstGeom prst="rect">
            <a:avLst/>
          </a:prstGeom>
        </p:spPr>
        <p:txBody>
          <a:bodyPr vert="horz" lIns="121899" tIns="60949" rIns="121899" bIns="60949" rtlCol="0">
            <a:normAutofit/>
          </a:bodyPr>
          <a:lstStyle>
            <a:lvl1pPr marL="457120" indent="-457120" algn="l" defTabSz="1218987"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solidFill>
                  <a:schemeClr val="bg1"/>
                </a:solidFill>
                <a:latin typeface="Franklin Gothic Book" panose="020B0503020102020204" pitchFamily="34" charset="0"/>
              </a:rPr>
              <a:t>Applications filed annually </a:t>
            </a:r>
          </a:p>
          <a:p>
            <a:pPr marL="0" indent="0" algn="ctr">
              <a:buFont typeface="Arial" panose="020B0604020202020204" pitchFamily="34" charset="0"/>
              <a:buNone/>
            </a:pPr>
            <a:endParaRPr lang="en-US" sz="2400" dirty="0">
              <a:solidFill>
                <a:schemeClr val="bg1"/>
              </a:solidFill>
            </a:endParaRPr>
          </a:p>
          <a:p>
            <a:pPr marL="0" indent="0" algn="ctr">
              <a:buFont typeface="Arial" panose="020B0604020202020204" pitchFamily="34" charset="0"/>
              <a:buNone/>
            </a:pPr>
            <a:endParaRPr lang="en-US" sz="2400" dirty="0">
              <a:solidFill>
                <a:schemeClr val="bg1"/>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70012" y="4191001"/>
            <a:ext cx="4267200" cy="2296012"/>
          </a:xfrm>
          <a:prstGeom prst="rect">
            <a:avLst/>
          </a:prstGeom>
        </p:spPr>
      </p:pic>
      <p:pic>
        <p:nvPicPr>
          <p:cNvPr id="16" name="Picture 15"/>
          <p:cNvPicPr>
            <a:picLocks noChangeAspect="1"/>
          </p:cNvPicPr>
          <p:nvPr/>
        </p:nvPicPr>
        <p:blipFill>
          <a:blip r:embed="rId5" cstate="print"/>
          <a:stretch>
            <a:fillRect/>
          </a:stretch>
        </p:blipFill>
        <p:spPr>
          <a:xfrm>
            <a:off x="7046912" y="4191000"/>
            <a:ext cx="3505200" cy="2296012"/>
          </a:xfrm>
          <a:prstGeom prst="rect">
            <a:avLst/>
          </a:prstGeom>
        </p:spPr>
      </p:pic>
    </p:spTree>
    <p:extLst>
      <p:ext uri="{BB962C8B-B14F-4D97-AF65-F5344CB8AC3E}">
        <p14:creationId xmlns:p14="http://schemas.microsoft.com/office/powerpoint/2010/main" xmlns="" val="215139654"/>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2575" y="1143000"/>
            <a:ext cx="10361850" cy="5130801"/>
          </a:xfrm>
        </p:spPr>
        <p:txBody>
          <a:bodyPr>
            <a:normAutofit fontScale="85000" lnSpcReduction="20000"/>
          </a:bodyPr>
          <a:lstStyle/>
          <a:p>
            <a:pPr algn="just">
              <a:buFont typeface="Wingdings" panose="05000000000000000000" pitchFamily="2" charset="2"/>
              <a:buChar char="Ø"/>
            </a:pPr>
            <a:r>
              <a:rPr lang="en-US" dirty="0" smtClean="0">
                <a:solidFill>
                  <a:schemeClr val="bg1"/>
                </a:solidFill>
                <a:latin typeface="Franklin Gothic Book" panose="020B0503020102020204" pitchFamily="34" charset="0"/>
              </a:rPr>
              <a:t>Scheduled for enactment in 2006, put on hold, amended and approved in December 2012</a:t>
            </a:r>
          </a:p>
          <a:p>
            <a:pPr algn="just">
              <a:buFont typeface="Wingdings" panose="05000000000000000000" pitchFamily="2" charset="2"/>
              <a:buChar char="Ø"/>
            </a:pPr>
            <a:r>
              <a:rPr lang="en-US" dirty="0" smtClean="0">
                <a:solidFill>
                  <a:schemeClr val="bg1"/>
                </a:solidFill>
                <a:latin typeface="Franklin Gothic Book" panose="020B0503020102020204" pitchFamily="34" charset="0"/>
              </a:rPr>
              <a:t>Its goal is to create uniformity in the current trademark laws of the GCC countries</a:t>
            </a:r>
          </a:p>
          <a:p>
            <a:pPr algn="just">
              <a:buFont typeface="Wingdings" panose="05000000000000000000" pitchFamily="2" charset="2"/>
              <a:buChar char="Ø"/>
            </a:pPr>
            <a:r>
              <a:rPr lang="en-US" dirty="0" smtClean="0">
                <a:solidFill>
                  <a:schemeClr val="bg1"/>
                </a:solidFill>
                <a:latin typeface="Franklin Gothic Book" panose="020B0503020102020204" pitchFamily="34" charset="0"/>
              </a:rPr>
              <a:t>Does not provide an unified filing system</a:t>
            </a:r>
          </a:p>
          <a:p>
            <a:pPr algn="just">
              <a:buFont typeface="Wingdings" panose="05000000000000000000" pitchFamily="2" charset="2"/>
              <a:buChar char="Ø"/>
            </a:pPr>
            <a:r>
              <a:rPr lang="en-US" dirty="0" smtClean="0">
                <a:solidFill>
                  <a:schemeClr val="bg1"/>
                </a:solidFill>
                <a:latin typeface="Franklin Gothic Book" panose="020B0503020102020204" pitchFamily="34" charset="0"/>
              </a:rPr>
              <a:t>Currently approved in: Bahrain, Kuwait, Qatar and Saudi Arabia</a:t>
            </a:r>
          </a:p>
          <a:p>
            <a:pPr algn="just">
              <a:buFont typeface="Wingdings" panose="05000000000000000000" pitchFamily="2" charset="2"/>
              <a:buChar char="Ø"/>
            </a:pPr>
            <a:r>
              <a:rPr lang="en-US" dirty="0" smtClean="0">
                <a:solidFill>
                  <a:schemeClr val="bg1"/>
                </a:solidFill>
                <a:latin typeface="Franklin Gothic Book" panose="020B0503020102020204" pitchFamily="34" charset="0"/>
              </a:rPr>
              <a:t>The member countries have the freedom to apply in part the regulations stipulated by the GCC TM Law</a:t>
            </a:r>
          </a:p>
          <a:p>
            <a:pPr algn="just">
              <a:buFont typeface="Wingdings" panose="05000000000000000000" pitchFamily="2" charset="2"/>
              <a:buChar char="Ø"/>
            </a:pPr>
            <a:endParaRPr lang="en-US" dirty="0" smtClean="0">
              <a:solidFill>
                <a:schemeClr val="bg1"/>
              </a:solidFill>
            </a:endParaRPr>
          </a:p>
          <a:p>
            <a:pPr>
              <a:buFont typeface="Wingdings" panose="05000000000000000000" pitchFamily="2" charset="2"/>
              <a:buChar char="Ø"/>
            </a:pPr>
            <a:endParaRPr lang="en-US" dirty="0" smtClean="0">
              <a:solidFill>
                <a:schemeClr val="bg1"/>
              </a:solidFill>
            </a:endParaRPr>
          </a:p>
          <a:p>
            <a:pPr>
              <a:buFont typeface="Wingdings" panose="05000000000000000000" pitchFamily="2" charset="2"/>
              <a:buChar char="Ø"/>
            </a:pPr>
            <a:endParaRPr lang="en-US" dirty="0"/>
          </a:p>
        </p:txBody>
      </p:sp>
      <p:sp>
        <p:nvSpPr>
          <p:cNvPr id="3" name="Title 2"/>
          <p:cNvSpPr>
            <a:spLocks noGrp="1"/>
          </p:cNvSpPr>
          <p:nvPr>
            <p:ph type="title"/>
          </p:nvPr>
        </p:nvSpPr>
        <p:spPr/>
        <p:txBody>
          <a:bodyPr/>
          <a:lstStyle/>
          <a:p>
            <a:r>
              <a:rPr lang="en-US" dirty="0"/>
              <a:t>The GCC </a:t>
            </a:r>
            <a:r>
              <a:rPr lang="en-US" dirty="0" smtClean="0"/>
              <a:t>Trademark Law– </a:t>
            </a:r>
            <a:r>
              <a:rPr lang="en-US" dirty="0"/>
              <a:t>Quick Facts</a:t>
            </a:r>
          </a:p>
        </p:txBody>
      </p:sp>
    </p:spTree>
    <p:custDataLst>
      <p:tags r:id="rId1"/>
    </p:custDataLst>
    <p:extLst>
      <p:ext uri="{BB962C8B-B14F-4D97-AF65-F5344CB8AC3E}">
        <p14:creationId xmlns:p14="http://schemas.microsoft.com/office/powerpoint/2010/main" xmlns="" val="106160607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15.4|3.5|5.9|4.9|33.9"/>
</p:tagLst>
</file>

<file path=ppt/tags/tag2.xml><?xml version="1.0" encoding="utf-8"?>
<p:tagLst xmlns:a="http://schemas.openxmlformats.org/drawingml/2006/main" xmlns:r="http://schemas.openxmlformats.org/officeDocument/2006/relationships" xmlns:p="http://schemas.openxmlformats.org/presentationml/2006/main">
  <p:tag name="TIMING" val="|3.3|6.4|1.8|14.5|5.3"/>
</p:tagLst>
</file>

<file path=ppt/tags/tag3.xml><?xml version="1.0" encoding="utf-8"?>
<p:tagLst xmlns:a="http://schemas.openxmlformats.org/drawingml/2006/main" xmlns:r="http://schemas.openxmlformats.org/officeDocument/2006/relationships" xmlns:p="http://schemas.openxmlformats.org/presentationml/2006/main">
  <p:tag name="TIMING" val="|3.3|14.3|3.3"/>
</p:tagLst>
</file>

<file path=ppt/tags/tag4.xml><?xml version="1.0" encoding="utf-8"?>
<p:tagLst xmlns:a="http://schemas.openxmlformats.org/drawingml/2006/main" xmlns:r="http://schemas.openxmlformats.org/officeDocument/2006/relationships" xmlns:p="http://schemas.openxmlformats.org/presentationml/2006/main">
  <p:tag name="TIMING" val="|1.6|3.8"/>
</p:tagLst>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62626"/>
      </a:hlink>
      <a:folHlink>
        <a:srgbClr val="2626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16055</TotalTime>
  <Words>1149</Words>
  <Application>Microsoft Office PowerPoint</Application>
  <PresentationFormat>Custom</PresentationFormat>
  <Paragraphs>151</Paragraphs>
  <Slides>19</Slides>
  <Notes>0</Notes>
  <HiddenSlides>0</HiddenSlides>
  <MMClips>0</MMClips>
  <ScaleCrop>false</ScaleCrop>
  <HeadingPairs>
    <vt:vector size="8" baseType="variant">
      <vt:variant>
        <vt:lpstr>Theme</vt:lpstr>
      </vt:variant>
      <vt:variant>
        <vt:i4>1</vt:i4>
      </vt:variant>
      <vt:variant>
        <vt:lpstr>Embedded OLE Servers</vt:lpstr>
      </vt:variant>
      <vt:variant>
        <vt:i4>1</vt:i4>
      </vt:variant>
      <vt:variant>
        <vt:lpstr>Slide Titles</vt:lpstr>
      </vt:variant>
      <vt:variant>
        <vt:i4>19</vt:i4>
      </vt:variant>
      <vt:variant>
        <vt:lpstr>Custom Shows</vt:lpstr>
      </vt:variant>
      <vt:variant>
        <vt:i4>1</vt:i4>
      </vt:variant>
    </vt:vector>
  </HeadingPairs>
  <TitlesOfParts>
    <vt:vector size="22" baseType="lpstr">
      <vt:lpstr>Office Theme</vt:lpstr>
      <vt:lpstr>Microsoft Office PowerPoint 97-2003 Presentation</vt:lpstr>
      <vt:lpstr>Slide 1</vt:lpstr>
      <vt:lpstr>Slide 2</vt:lpstr>
      <vt:lpstr>Dennemeyer – Your global partner with local expertise</vt:lpstr>
      <vt:lpstr>What is Innovation?</vt:lpstr>
      <vt:lpstr>The GCC Countries</vt:lpstr>
      <vt:lpstr>Diversified Economy - The Impact On The IP Regulations</vt:lpstr>
      <vt:lpstr>The GCC Patent Office – Quick Facts</vt:lpstr>
      <vt:lpstr>The GCC Patent Office - Statistics</vt:lpstr>
      <vt:lpstr>The GCC Trademark Law– Quick Facts</vt:lpstr>
      <vt:lpstr>Innovation Sector in the GCC Countries</vt:lpstr>
      <vt:lpstr>Innovation Sector in the GCC Countries</vt:lpstr>
      <vt:lpstr>Innovation Hubs in the United Arab Emirates</vt:lpstr>
      <vt:lpstr>Innovation Sector in the GCC Countries</vt:lpstr>
      <vt:lpstr>Innovation Sector in the GCC Countries</vt:lpstr>
      <vt:lpstr>Innovation Sector in the GCC Countries</vt:lpstr>
      <vt:lpstr>Innovation Sector in the GCC Countries</vt:lpstr>
      <vt:lpstr>Changes required?</vt:lpstr>
      <vt:lpstr>Regional Impact</vt:lpstr>
      <vt:lpstr>Slide 19</vt:lpstr>
      <vt:lpstr>Demo Show</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Petriceanu, Andrei</dc:creator>
  <cp:lastModifiedBy>seminar</cp:lastModifiedBy>
  <cp:revision>1119</cp:revision>
  <dcterms:created xsi:type="dcterms:W3CDTF">2014-08-29T09:38:00Z</dcterms:created>
  <dcterms:modified xsi:type="dcterms:W3CDTF">2017-02-10T10:05:27Z</dcterms:modified>
</cp:coreProperties>
</file>